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319" r:id="rId5"/>
    <p:sldId id="292" r:id="rId6"/>
    <p:sldId id="277" r:id="rId7"/>
    <p:sldId id="276" r:id="rId8"/>
    <p:sldId id="341" r:id="rId9"/>
    <p:sldId id="278" r:id="rId10"/>
    <p:sldId id="342" r:id="rId11"/>
    <p:sldId id="279" r:id="rId12"/>
    <p:sldId id="284" r:id="rId13"/>
    <p:sldId id="305" r:id="rId14"/>
    <p:sldId id="343" r:id="rId15"/>
    <p:sldId id="293" r:id="rId16"/>
    <p:sldId id="301" r:id="rId17"/>
    <p:sldId id="344" r:id="rId18"/>
    <p:sldId id="304" r:id="rId19"/>
    <p:sldId id="306" r:id="rId20"/>
    <p:sldId id="307" r:id="rId21"/>
    <p:sldId id="345" r:id="rId22"/>
    <p:sldId id="288" r:id="rId23"/>
    <p:sldId id="308" r:id="rId24"/>
    <p:sldId id="324" r:id="rId25"/>
    <p:sldId id="326" r:id="rId26"/>
    <p:sldId id="346" r:id="rId27"/>
    <p:sldId id="298" r:id="rId28"/>
    <p:sldId id="297" r:id="rId29"/>
    <p:sldId id="347" r:id="rId30"/>
    <p:sldId id="317" r:id="rId31"/>
    <p:sldId id="310" r:id="rId32"/>
    <p:sldId id="315" r:id="rId33"/>
    <p:sldId id="316" r:id="rId34"/>
    <p:sldId id="311" r:id="rId35"/>
    <p:sldId id="323" r:id="rId36"/>
    <p:sldId id="328" r:id="rId37"/>
    <p:sldId id="348" r:id="rId38"/>
    <p:sldId id="329" r:id="rId39"/>
    <p:sldId id="327" r:id="rId40"/>
    <p:sldId id="294" r:id="rId41"/>
    <p:sldId id="28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8C8"/>
    <a:srgbClr val="AEC2D8"/>
    <a:srgbClr val="F8BD78"/>
    <a:srgbClr val="446992"/>
    <a:srgbClr val="98432A"/>
    <a:srgbClr val="D84400"/>
    <a:srgbClr val="44678D"/>
    <a:srgbClr val="263E5A"/>
    <a:srgbClr val="D6E0EB"/>
    <a:srgbClr val="728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0" d="100"/>
          <a:sy n="80" d="100"/>
        </p:scale>
        <p:origin x="58" y="11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06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88-4337-90AC-2C9223DCF2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88-4337-90AC-2C9223DCF2A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88-4337-90AC-2C9223DCF2A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788-4337-90AC-2C9223DCF2A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788-4337-90AC-2C9223DCF2A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788-4337-90AC-2C9223DCF2A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4788-4337-90AC-2C9223DCF2A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788-4337-90AC-2C9223DCF2A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Project Sponser</c:v>
                </c:pt>
                <c:pt idx="1">
                  <c:v>Govt</c:v>
                </c:pt>
                <c:pt idx="2">
                  <c:v>Emergency Services</c:v>
                </c:pt>
                <c:pt idx="3">
                  <c:v>Technology Suppliers</c:v>
                </c:pt>
                <c:pt idx="4">
                  <c:v>Project team</c:v>
                </c:pt>
                <c:pt idx="5">
                  <c:v>Public</c:v>
                </c:pt>
                <c:pt idx="6">
                  <c:v>Business Owner</c:v>
                </c:pt>
                <c:pt idx="7">
                  <c:v>Local Community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</c:v>
                </c:pt>
                <c:pt idx="1">
                  <c:v>20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  <c:pt idx="5">
                  <c:v>3</c:v>
                </c:pt>
                <c:pt idx="6">
                  <c:v>5</c:v>
                </c:pt>
                <c:pt idx="7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788-4337-90AC-2C9223DCF2A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 ST YEAR  COST:$5,25,000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 ST YEAR  COST:$1,30,000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CEB-433C-AE73-FFA6ED213C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CEB-433C-AE73-FFA6ED213C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CEB-433C-AE73-FFA6ED213C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CEB-433C-AE73-FFA6ED213CB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Hardware Costs</c:v>
                </c:pt>
                <c:pt idx="1">
                  <c:v>Software Costs</c:v>
                </c:pt>
                <c:pt idx="2">
                  <c:v>Labour Costs</c:v>
                </c:pt>
                <c:pt idx="3">
                  <c:v>Miscellaneous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7</c:v>
                </c:pt>
                <c:pt idx="2">
                  <c:v>61</c:v>
                </c:pt>
                <c:pt idx="3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CEB-433C-AE73-FFA6ED213CB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 ST YEAR  COST:$4,61,000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 ST YEAR  COST:$97,000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F2-4952-9FCA-98249E2547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F2-4952-9FCA-98249E2547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F2-4952-9FCA-98249E2547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0F2-4952-9FCA-98249E2547C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Hardware Costs</c:v>
                </c:pt>
                <c:pt idx="1">
                  <c:v>Software Costs</c:v>
                </c:pt>
                <c:pt idx="2">
                  <c:v>Labour Costs</c:v>
                </c:pt>
                <c:pt idx="3">
                  <c:v>Miscellaneous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4</c:v>
                </c:pt>
                <c:pt idx="2">
                  <c:v>74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0F2-4952-9FCA-98249E2547C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image" Target="../media/image10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21128-9389-4C78-9B30-2BBF5C1C723E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</dgm:pt>
    <dgm:pt modelId="{04B34844-C7A5-427C-B445-204CB60E3EF7}">
      <dgm:prSet phldrT="[Text]"/>
      <dgm:spPr>
        <a:solidFill>
          <a:schemeClr val="accent2"/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purpose and scope of the Guardian Eye project involve defining the </a:t>
          </a:r>
          <a:r>
            <a: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overarching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goals and objectives to enhance public safety through advanced technology.</a:t>
          </a:r>
        </a:p>
      </dgm:t>
    </dgm:pt>
    <dgm:pt modelId="{FAD90E8F-F2F1-49FA-A199-6116FBA0C71A}" type="parTrans" cxnId="{5DBD3314-2DE1-40B7-8A99-FBA22FB24387}">
      <dgm:prSet/>
      <dgm:spPr/>
      <dgm:t>
        <a:bodyPr/>
        <a:lstStyle/>
        <a:p>
          <a:endParaRPr lang="en-US"/>
        </a:p>
      </dgm:t>
    </dgm:pt>
    <dgm:pt modelId="{36FCF5F3-834E-46FE-841E-CE5404BD9B64}" type="sibTrans" cxnId="{5DBD3314-2DE1-40B7-8A99-FBA22FB24387}">
      <dgm:prSet/>
      <dgm:spPr/>
      <dgm:t>
        <a:bodyPr/>
        <a:lstStyle/>
        <a:p>
          <a:endParaRPr lang="en-US"/>
        </a:p>
      </dgm:t>
    </dgm:pt>
    <dgm:pt modelId="{29881B76-160D-44DB-A2F0-FF4564D233AE}">
      <dgm:prSet phldrT="[Text]"/>
      <dgm:spPr>
        <a:solidFill>
          <a:schemeClr val="accent4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This includes specifying the project's boundaries, intended outcomes, and target audience to align with strategic business objectives</a:t>
          </a:r>
        </a:p>
      </dgm:t>
    </dgm:pt>
    <dgm:pt modelId="{F2B93FCE-33B9-499B-A76D-608FDDA86D1F}" type="parTrans" cxnId="{30851ABE-7A44-436D-B17C-E76DF9374B6A}">
      <dgm:prSet/>
      <dgm:spPr/>
      <dgm:t>
        <a:bodyPr/>
        <a:lstStyle/>
        <a:p>
          <a:endParaRPr lang="en-US"/>
        </a:p>
      </dgm:t>
    </dgm:pt>
    <dgm:pt modelId="{41DD73C0-A43E-4834-BEA9-99A92380D71D}" type="sibTrans" cxnId="{30851ABE-7A44-436D-B17C-E76DF9374B6A}">
      <dgm:prSet/>
      <dgm:spPr/>
      <dgm:t>
        <a:bodyPr/>
        <a:lstStyle/>
        <a:p>
          <a:endParaRPr lang="en-US"/>
        </a:p>
      </dgm:t>
    </dgm:pt>
    <dgm:pt modelId="{DA8E0867-CF93-41D8-A231-3F8841CCDCCF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By clearly outlining the scope, the project can focus on delivering specific results and managing stakeholder expectations effectively.</a:t>
          </a:r>
        </a:p>
      </dgm:t>
    </dgm:pt>
    <dgm:pt modelId="{9C2B3070-11E0-41D9-A469-1131B4DB3179}" type="parTrans" cxnId="{08D0EDD4-1EB4-47C7-8DA8-212793E1CBC6}">
      <dgm:prSet/>
      <dgm:spPr/>
      <dgm:t>
        <a:bodyPr/>
        <a:lstStyle/>
        <a:p>
          <a:endParaRPr lang="en-US"/>
        </a:p>
      </dgm:t>
    </dgm:pt>
    <dgm:pt modelId="{A3298848-0F08-44DC-A842-92CC48F68984}" type="sibTrans" cxnId="{08D0EDD4-1EB4-47C7-8DA8-212793E1CBC6}">
      <dgm:prSet/>
      <dgm:spPr/>
      <dgm:t>
        <a:bodyPr/>
        <a:lstStyle/>
        <a:p>
          <a:endParaRPr lang="en-US"/>
        </a:p>
      </dgm:t>
    </dgm:pt>
    <dgm:pt modelId="{AA28D5A9-C964-4012-B6FB-577B3DA102B0}" type="pres">
      <dgm:prSet presAssocID="{C7521128-9389-4C78-9B30-2BBF5C1C723E}" presName="CompostProcess" presStyleCnt="0">
        <dgm:presLayoutVars>
          <dgm:dir/>
          <dgm:resizeHandles val="exact"/>
        </dgm:presLayoutVars>
      </dgm:prSet>
      <dgm:spPr/>
    </dgm:pt>
    <dgm:pt modelId="{1509CB02-BB08-4524-B4D4-07EAFF5AFC26}" type="pres">
      <dgm:prSet presAssocID="{C7521128-9389-4C78-9B30-2BBF5C1C723E}" presName="arrow" presStyleLbl="bgShp" presStyleIdx="0" presStyleCnt="1"/>
      <dgm:spPr>
        <a:ln>
          <a:solidFill>
            <a:schemeClr val="accent4">
              <a:lumMod val="40000"/>
              <a:lumOff val="60000"/>
            </a:schemeClr>
          </a:solidFill>
        </a:ln>
      </dgm:spPr>
    </dgm:pt>
    <dgm:pt modelId="{DBDF079F-252B-47A2-95BB-D363821B1678}" type="pres">
      <dgm:prSet presAssocID="{C7521128-9389-4C78-9B30-2BBF5C1C723E}" presName="linearProcess" presStyleCnt="0"/>
      <dgm:spPr/>
    </dgm:pt>
    <dgm:pt modelId="{EE3531D4-1930-4645-A9F4-EB3F2B2CCED7}" type="pres">
      <dgm:prSet presAssocID="{04B34844-C7A5-427C-B445-204CB60E3EF7}" presName="textNode" presStyleLbl="node1" presStyleIdx="0" presStyleCnt="3">
        <dgm:presLayoutVars>
          <dgm:bulletEnabled val="1"/>
        </dgm:presLayoutVars>
      </dgm:prSet>
      <dgm:spPr/>
    </dgm:pt>
    <dgm:pt modelId="{EB4DD8D6-1DDA-42B9-8A8C-A322005E47EC}" type="pres">
      <dgm:prSet presAssocID="{36FCF5F3-834E-46FE-841E-CE5404BD9B64}" presName="sibTrans" presStyleCnt="0"/>
      <dgm:spPr/>
    </dgm:pt>
    <dgm:pt modelId="{9935997E-F059-4EC6-BC02-9B156274ACED}" type="pres">
      <dgm:prSet presAssocID="{29881B76-160D-44DB-A2F0-FF4564D233AE}" presName="textNode" presStyleLbl="node1" presStyleIdx="1" presStyleCnt="3">
        <dgm:presLayoutVars>
          <dgm:bulletEnabled val="1"/>
        </dgm:presLayoutVars>
      </dgm:prSet>
      <dgm:spPr/>
    </dgm:pt>
    <dgm:pt modelId="{723A57A8-5CAE-4864-90CF-15F986C169E2}" type="pres">
      <dgm:prSet presAssocID="{41DD73C0-A43E-4834-BEA9-99A92380D71D}" presName="sibTrans" presStyleCnt="0"/>
      <dgm:spPr/>
    </dgm:pt>
    <dgm:pt modelId="{5F313EC4-497D-4CCF-BDF8-5CCEF7CAF0FD}" type="pres">
      <dgm:prSet presAssocID="{DA8E0867-CF93-41D8-A231-3F8841CCDCC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4250D0E-6B4E-4ACD-849C-340E92C832C3}" type="presOf" srcId="{04B34844-C7A5-427C-B445-204CB60E3EF7}" destId="{EE3531D4-1930-4645-A9F4-EB3F2B2CCED7}" srcOrd="0" destOrd="0" presId="urn:microsoft.com/office/officeart/2005/8/layout/hProcess9"/>
    <dgm:cxn modelId="{5DBD3314-2DE1-40B7-8A99-FBA22FB24387}" srcId="{C7521128-9389-4C78-9B30-2BBF5C1C723E}" destId="{04B34844-C7A5-427C-B445-204CB60E3EF7}" srcOrd="0" destOrd="0" parTransId="{FAD90E8F-F2F1-49FA-A199-6116FBA0C71A}" sibTransId="{36FCF5F3-834E-46FE-841E-CE5404BD9B64}"/>
    <dgm:cxn modelId="{04D9F923-C6C8-4C93-8E27-042D2DC59BB5}" type="presOf" srcId="{29881B76-160D-44DB-A2F0-FF4564D233AE}" destId="{9935997E-F059-4EC6-BC02-9B156274ACED}" srcOrd="0" destOrd="0" presId="urn:microsoft.com/office/officeart/2005/8/layout/hProcess9"/>
    <dgm:cxn modelId="{95F5EE63-D9F5-4D14-8354-46520DA30257}" type="presOf" srcId="{DA8E0867-CF93-41D8-A231-3F8841CCDCCF}" destId="{5F313EC4-497D-4CCF-BDF8-5CCEF7CAF0FD}" srcOrd="0" destOrd="0" presId="urn:microsoft.com/office/officeart/2005/8/layout/hProcess9"/>
    <dgm:cxn modelId="{30851ABE-7A44-436D-B17C-E76DF9374B6A}" srcId="{C7521128-9389-4C78-9B30-2BBF5C1C723E}" destId="{29881B76-160D-44DB-A2F0-FF4564D233AE}" srcOrd="1" destOrd="0" parTransId="{F2B93FCE-33B9-499B-A76D-608FDDA86D1F}" sibTransId="{41DD73C0-A43E-4834-BEA9-99A92380D71D}"/>
    <dgm:cxn modelId="{08D0EDD4-1EB4-47C7-8DA8-212793E1CBC6}" srcId="{C7521128-9389-4C78-9B30-2BBF5C1C723E}" destId="{DA8E0867-CF93-41D8-A231-3F8841CCDCCF}" srcOrd="2" destOrd="0" parTransId="{9C2B3070-11E0-41D9-A469-1131B4DB3179}" sibTransId="{A3298848-0F08-44DC-A842-92CC48F68984}"/>
    <dgm:cxn modelId="{BB77F3EA-90B1-4A6B-B2B0-FA6E53807923}" type="presOf" srcId="{C7521128-9389-4C78-9B30-2BBF5C1C723E}" destId="{AA28D5A9-C964-4012-B6FB-577B3DA102B0}" srcOrd="0" destOrd="0" presId="urn:microsoft.com/office/officeart/2005/8/layout/hProcess9"/>
    <dgm:cxn modelId="{AA739FBE-3DCC-4EA7-A565-7E2B6565F194}" type="presParOf" srcId="{AA28D5A9-C964-4012-B6FB-577B3DA102B0}" destId="{1509CB02-BB08-4524-B4D4-07EAFF5AFC26}" srcOrd="0" destOrd="0" presId="urn:microsoft.com/office/officeart/2005/8/layout/hProcess9"/>
    <dgm:cxn modelId="{D5712631-F5F9-4557-9D65-91A0B3268A30}" type="presParOf" srcId="{AA28D5A9-C964-4012-B6FB-577B3DA102B0}" destId="{DBDF079F-252B-47A2-95BB-D363821B1678}" srcOrd="1" destOrd="0" presId="urn:microsoft.com/office/officeart/2005/8/layout/hProcess9"/>
    <dgm:cxn modelId="{5A4E7C0A-2F3D-476F-BA90-28A92CBB4076}" type="presParOf" srcId="{DBDF079F-252B-47A2-95BB-D363821B1678}" destId="{EE3531D4-1930-4645-A9F4-EB3F2B2CCED7}" srcOrd="0" destOrd="0" presId="urn:microsoft.com/office/officeart/2005/8/layout/hProcess9"/>
    <dgm:cxn modelId="{DE537267-7EF8-42C1-9ED3-ACFE6061852B}" type="presParOf" srcId="{DBDF079F-252B-47A2-95BB-D363821B1678}" destId="{EB4DD8D6-1DDA-42B9-8A8C-A322005E47EC}" srcOrd="1" destOrd="0" presId="urn:microsoft.com/office/officeart/2005/8/layout/hProcess9"/>
    <dgm:cxn modelId="{6CB77B90-BEFB-47EA-BB9E-87994D19DB04}" type="presParOf" srcId="{DBDF079F-252B-47A2-95BB-D363821B1678}" destId="{9935997E-F059-4EC6-BC02-9B156274ACED}" srcOrd="2" destOrd="0" presId="urn:microsoft.com/office/officeart/2005/8/layout/hProcess9"/>
    <dgm:cxn modelId="{9FB6BFCD-1AE3-4A08-8B74-0EBF6E5D8122}" type="presParOf" srcId="{DBDF079F-252B-47A2-95BB-D363821B1678}" destId="{723A57A8-5CAE-4864-90CF-15F986C169E2}" srcOrd="3" destOrd="0" presId="urn:microsoft.com/office/officeart/2005/8/layout/hProcess9"/>
    <dgm:cxn modelId="{894CE740-5505-4E1A-A3D3-0DB8D54EC8DB}" type="presParOf" srcId="{DBDF079F-252B-47A2-95BB-D363821B1678}" destId="{5F313EC4-497D-4CCF-BDF8-5CCEF7CAF0F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C92430-372B-4737-A117-3B421570D4E1}" type="doc">
      <dgm:prSet loTypeId="urn:microsoft.com/office/officeart/2005/8/layout/vList3" loCatId="picture" qsTypeId="urn:microsoft.com/office/officeart/2005/8/quickstyle/simple1" qsCatId="simple" csTypeId="urn:microsoft.com/office/officeart/2005/8/colors/colorful4" csCatId="colorful" phldr="1"/>
      <dgm:spPr/>
    </dgm:pt>
    <dgm:pt modelId="{DA7FCC4B-6574-48FD-8826-98F7EBFB3971}">
      <dgm:prSet phldrT="[Text]" custT="1"/>
      <dgm:spPr>
        <a:effectLst>
          <a:glow rad="63500">
            <a:schemeClr val="accent6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process methodology and timeline of the Guardian Eye project determine how activities will be executed and monitored</a:t>
          </a:r>
        </a:p>
      </dgm:t>
    </dgm:pt>
    <dgm:pt modelId="{F2230805-5A53-4445-9664-2414D2724480}" type="parTrans" cxnId="{63033C8B-EB30-404D-B541-2F20FC246FE9}">
      <dgm:prSet/>
      <dgm:spPr/>
      <dgm:t>
        <a:bodyPr/>
        <a:lstStyle/>
        <a:p>
          <a:endParaRPr lang="en-US"/>
        </a:p>
      </dgm:t>
    </dgm:pt>
    <dgm:pt modelId="{467CB886-7BC4-4038-A063-303340BD0310}" type="sibTrans" cxnId="{63033C8B-EB30-404D-B541-2F20FC246FE9}">
      <dgm:prSet/>
      <dgm:spPr/>
      <dgm:t>
        <a:bodyPr/>
        <a:lstStyle/>
        <a:p>
          <a:endParaRPr lang="en-US"/>
        </a:p>
      </dgm:t>
    </dgm:pt>
    <dgm:pt modelId="{3C1822B2-C6C6-4457-BED3-0EE5126733B5}">
      <dgm:prSet phldrT="[Text]" custT="1"/>
      <dgm:spPr>
        <a:effectLst>
          <a:glow rad="63500">
            <a:schemeClr val="accent6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an appropriate project methodology, such as Agile or Waterfall, guides the project's workflow and decision-making processes. </a:t>
          </a:r>
        </a:p>
      </dgm:t>
    </dgm:pt>
    <dgm:pt modelId="{06464B43-0312-4627-867D-3B2A3BB66966}" type="parTrans" cxnId="{BDA1B3E1-9C1F-494D-AE64-FB0112C7F11D}">
      <dgm:prSet/>
      <dgm:spPr/>
      <dgm:t>
        <a:bodyPr/>
        <a:lstStyle/>
        <a:p>
          <a:endParaRPr lang="en-US"/>
        </a:p>
      </dgm:t>
    </dgm:pt>
    <dgm:pt modelId="{A1551674-3490-4612-9FD2-E4133A30BF79}" type="sibTrans" cxnId="{BDA1B3E1-9C1F-494D-AE64-FB0112C7F11D}">
      <dgm:prSet/>
      <dgm:spPr/>
      <dgm:t>
        <a:bodyPr/>
        <a:lstStyle/>
        <a:p>
          <a:endParaRPr lang="en-US"/>
        </a:p>
      </dgm:t>
    </dgm:pt>
    <dgm:pt modelId="{3925F0D0-A2F1-4ACE-A0EC-30DD69CD700A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a detailed timeline with milestones and deliverables ensures that project progress is tracked effectively, and resources are allocated efficiently to meet project deadlines.</a:t>
          </a:r>
        </a:p>
      </dgm:t>
    </dgm:pt>
    <dgm:pt modelId="{81A67670-6750-4ACF-AE95-B7BC58684F7E}" type="parTrans" cxnId="{877130F4-D260-4B9C-BB66-E34815E8D876}">
      <dgm:prSet/>
      <dgm:spPr/>
      <dgm:t>
        <a:bodyPr/>
        <a:lstStyle/>
        <a:p>
          <a:endParaRPr lang="en-US"/>
        </a:p>
      </dgm:t>
    </dgm:pt>
    <dgm:pt modelId="{E0F899CE-BEC8-412B-BB59-08CC835B3F99}" type="sibTrans" cxnId="{877130F4-D260-4B9C-BB66-E34815E8D876}">
      <dgm:prSet/>
      <dgm:spPr/>
      <dgm:t>
        <a:bodyPr/>
        <a:lstStyle/>
        <a:p>
          <a:endParaRPr lang="en-US"/>
        </a:p>
      </dgm:t>
    </dgm:pt>
    <dgm:pt modelId="{D98B5E12-61E7-447A-8AA6-8A1B3CF10F87}">
      <dgm:prSet custT="1"/>
      <dgm:spPr>
        <a:solidFill>
          <a:srgbClr val="FFC00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Allocate resources based on the timeline.</a:t>
          </a:r>
        </a:p>
      </dgm:t>
    </dgm:pt>
    <dgm:pt modelId="{2C9C3193-65A5-4349-92D6-A751AECA613D}" type="parTrans" cxnId="{DEEBA7A8-2A43-42B3-AC10-4012F5CCBFDF}">
      <dgm:prSet/>
      <dgm:spPr/>
      <dgm:t>
        <a:bodyPr/>
        <a:lstStyle/>
        <a:p>
          <a:endParaRPr lang="en-US"/>
        </a:p>
      </dgm:t>
    </dgm:pt>
    <dgm:pt modelId="{8CF628F4-FD30-49BB-A87B-75F9F8FA6E4E}" type="sibTrans" cxnId="{DEEBA7A8-2A43-42B3-AC10-4012F5CCBFDF}">
      <dgm:prSet/>
      <dgm:spPr/>
      <dgm:t>
        <a:bodyPr/>
        <a:lstStyle/>
        <a:p>
          <a:endParaRPr lang="en-US"/>
        </a:p>
      </dgm:t>
    </dgm:pt>
    <dgm:pt modelId="{479D0ECF-C26A-493C-A6AF-ABEFA7FCD57C}">
      <dgm:prSet custT="1"/>
      <dgm:spPr>
        <a:solidFill>
          <a:schemeClr val="tx2">
            <a:lumMod val="25000"/>
            <a:lumOff val="75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 tracking mechanisms for progress monitoring.</a:t>
          </a:r>
        </a:p>
      </dgm:t>
    </dgm:pt>
    <dgm:pt modelId="{A90FDF03-DF9C-42F5-B240-14588760CDB1}" type="parTrans" cxnId="{5FC3596A-CD6C-4EB9-908F-46ABE15ABB34}">
      <dgm:prSet/>
      <dgm:spPr/>
      <dgm:t>
        <a:bodyPr/>
        <a:lstStyle/>
        <a:p>
          <a:endParaRPr lang="en-US"/>
        </a:p>
      </dgm:t>
    </dgm:pt>
    <dgm:pt modelId="{F4533C24-E404-4414-86B3-E1D37669A05F}" type="sibTrans" cxnId="{5FC3596A-CD6C-4EB9-908F-46ABE15ABB34}">
      <dgm:prSet/>
      <dgm:spPr/>
      <dgm:t>
        <a:bodyPr/>
        <a:lstStyle/>
        <a:p>
          <a:endParaRPr lang="en-US"/>
        </a:p>
      </dgm:t>
    </dgm:pt>
    <dgm:pt modelId="{26A73CC1-F4BE-4C38-B609-7A5836745544}" type="pres">
      <dgm:prSet presAssocID="{16C92430-372B-4737-A117-3B421570D4E1}" presName="linearFlow" presStyleCnt="0">
        <dgm:presLayoutVars>
          <dgm:dir/>
          <dgm:resizeHandles val="exact"/>
        </dgm:presLayoutVars>
      </dgm:prSet>
      <dgm:spPr/>
    </dgm:pt>
    <dgm:pt modelId="{03B7A326-C1C2-4C22-A91D-37186CEC3ABD}" type="pres">
      <dgm:prSet presAssocID="{DA7FCC4B-6574-48FD-8826-98F7EBFB3971}" presName="composite" presStyleCnt="0"/>
      <dgm:spPr/>
    </dgm:pt>
    <dgm:pt modelId="{DD14C919-56EB-4B42-ADF9-F08E05427FA4}" type="pres">
      <dgm:prSet presAssocID="{DA7FCC4B-6574-48FD-8826-98F7EBFB3971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achine gears"/>
        </a:ext>
      </dgm:extLst>
    </dgm:pt>
    <dgm:pt modelId="{F2D113FC-6647-4B60-90C4-072742C9981D}" type="pres">
      <dgm:prSet presAssocID="{DA7FCC4B-6574-48FD-8826-98F7EBFB3971}" presName="txShp" presStyleLbl="node1" presStyleIdx="0" presStyleCnt="5" custScaleX="103817" custScaleY="83202">
        <dgm:presLayoutVars>
          <dgm:bulletEnabled val="1"/>
        </dgm:presLayoutVars>
      </dgm:prSet>
      <dgm:spPr/>
    </dgm:pt>
    <dgm:pt modelId="{BF31F124-1A9D-47FF-9B36-67EC5FF2AB7C}" type="pres">
      <dgm:prSet presAssocID="{467CB886-7BC4-4038-A063-303340BD0310}" presName="spacing" presStyleCnt="0"/>
      <dgm:spPr/>
    </dgm:pt>
    <dgm:pt modelId="{33B1117B-5D7E-4EAA-A118-19E484A9E6EC}" type="pres">
      <dgm:prSet presAssocID="{3C1822B2-C6C6-4457-BED3-0EE5126733B5}" presName="composite" presStyleCnt="0"/>
      <dgm:spPr/>
    </dgm:pt>
    <dgm:pt modelId="{0A3325D8-4090-41B3-A2E0-D66CE71F9E15}" type="pres">
      <dgm:prSet presAssocID="{3C1822B2-C6C6-4457-BED3-0EE5126733B5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</dgm:spPr>
      <dgm:extLst>
        <a:ext uri="{E40237B7-FDA0-4F09-8148-C483321AD2D9}">
          <dgm14:cNvPr xmlns:dgm14="http://schemas.microsoft.com/office/drawing/2010/diagram" id="0" name="" descr="Abstract motion-blurred lights"/>
        </a:ext>
      </dgm:extLst>
    </dgm:pt>
    <dgm:pt modelId="{9D601257-0610-4AD8-967B-C1841D145A22}" type="pres">
      <dgm:prSet presAssocID="{3C1822B2-C6C6-4457-BED3-0EE5126733B5}" presName="txShp" presStyleLbl="node1" presStyleIdx="1" presStyleCnt="5" custScaleX="97504" custScaleY="61605">
        <dgm:presLayoutVars>
          <dgm:bulletEnabled val="1"/>
        </dgm:presLayoutVars>
      </dgm:prSet>
      <dgm:spPr/>
    </dgm:pt>
    <dgm:pt modelId="{2EACD2FF-D716-4F0D-A9CF-929370EAE469}" type="pres">
      <dgm:prSet presAssocID="{A1551674-3490-4612-9FD2-E4133A30BF79}" presName="spacing" presStyleCnt="0"/>
      <dgm:spPr/>
    </dgm:pt>
    <dgm:pt modelId="{90777D5C-3AC2-4F48-8BA0-76F8446D20A0}" type="pres">
      <dgm:prSet presAssocID="{D98B5E12-61E7-447A-8AA6-8A1B3CF10F87}" presName="composite" presStyleCnt="0"/>
      <dgm:spPr/>
    </dgm:pt>
    <dgm:pt modelId="{199F586C-4D63-4B4A-BB33-A5F5F6FA1724}" type="pres">
      <dgm:prSet presAssocID="{D98B5E12-61E7-447A-8AA6-8A1B3CF10F87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Young girl focusing on a mechcanical project"/>
        </a:ext>
      </dgm:extLst>
    </dgm:pt>
    <dgm:pt modelId="{2875BAEE-F39E-4B75-840A-4D1342BDCFF1}" type="pres">
      <dgm:prSet presAssocID="{D98B5E12-61E7-447A-8AA6-8A1B3CF10F87}" presName="txShp" presStyleLbl="node1" presStyleIdx="2" presStyleCnt="5" custScaleY="61680">
        <dgm:presLayoutVars>
          <dgm:bulletEnabled val="1"/>
        </dgm:presLayoutVars>
      </dgm:prSet>
      <dgm:spPr/>
    </dgm:pt>
    <dgm:pt modelId="{8E20D20E-81A3-4694-A0CF-5E3E7FA874F2}" type="pres">
      <dgm:prSet presAssocID="{8CF628F4-FD30-49BB-A87B-75F9F8FA6E4E}" presName="spacing" presStyleCnt="0"/>
      <dgm:spPr/>
    </dgm:pt>
    <dgm:pt modelId="{0B3DD49F-49A6-4429-9FFA-0328BD6321F8}" type="pres">
      <dgm:prSet presAssocID="{3925F0D0-A2F1-4ACE-A0EC-30DD69CD700A}" presName="composite" presStyleCnt="0"/>
      <dgm:spPr/>
    </dgm:pt>
    <dgm:pt modelId="{9F565147-DA52-4D1A-B875-B385E18D215F}" type="pres">
      <dgm:prSet presAssocID="{3925F0D0-A2F1-4ACE-A0EC-30DD69CD700A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rchitects working on a blueprint"/>
        </a:ext>
      </dgm:extLst>
    </dgm:pt>
    <dgm:pt modelId="{19716F1B-7CDE-4B40-9B8E-CC2F4323A933}" type="pres">
      <dgm:prSet presAssocID="{3925F0D0-A2F1-4ACE-A0EC-30DD69CD700A}" presName="txShp" presStyleLbl="node1" presStyleIdx="3" presStyleCnt="5" custScaleX="104351" custScaleY="83082" custLinFactNeighborY="-2736">
        <dgm:presLayoutVars>
          <dgm:bulletEnabled val="1"/>
        </dgm:presLayoutVars>
      </dgm:prSet>
      <dgm:spPr/>
    </dgm:pt>
    <dgm:pt modelId="{D6F95496-CA23-4F1F-87F4-6AA529AC08F1}" type="pres">
      <dgm:prSet presAssocID="{E0F899CE-BEC8-412B-BB59-08CC835B3F99}" presName="spacing" presStyleCnt="0"/>
      <dgm:spPr/>
    </dgm:pt>
    <dgm:pt modelId="{46882A68-D2C6-4271-92F9-9CDBD90CB567}" type="pres">
      <dgm:prSet presAssocID="{479D0ECF-C26A-493C-A6AF-ABEFA7FCD57C}" presName="composite" presStyleCnt="0"/>
      <dgm:spPr/>
    </dgm:pt>
    <dgm:pt modelId="{AA0903E7-55A3-458F-B10F-CEF524E60DF3}" type="pres">
      <dgm:prSet presAssocID="{479D0ECF-C26A-493C-A6AF-ABEFA7FCD57C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extLst>
        <a:ext uri="{E40237B7-FDA0-4F09-8148-C483321AD2D9}">
          <dgm14:cNvPr xmlns:dgm14="http://schemas.microsoft.com/office/drawing/2010/diagram" id="0" name="" descr="Graphs and charts"/>
        </a:ext>
      </dgm:extLst>
    </dgm:pt>
    <dgm:pt modelId="{95049E9E-5368-4671-A13A-29A7307318F1}" type="pres">
      <dgm:prSet presAssocID="{479D0ECF-C26A-493C-A6AF-ABEFA7FCD57C}" presName="txShp" presStyleLbl="node1" presStyleIdx="4" presStyleCnt="5" custScaleY="65072">
        <dgm:presLayoutVars>
          <dgm:bulletEnabled val="1"/>
        </dgm:presLayoutVars>
      </dgm:prSet>
      <dgm:spPr/>
    </dgm:pt>
  </dgm:ptLst>
  <dgm:cxnLst>
    <dgm:cxn modelId="{35DD8B36-D635-40AF-9C28-20D908D9EB6C}" type="presOf" srcId="{DA7FCC4B-6574-48FD-8826-98F7EBFB3971}" destId="{F2D113FC-6647-4B60-90C4-072742C9981D}" srcOrd="0" destOrd="0" presId="urn:microsoft.com/office/officeart/2005/8/layout/vList3"/>
    <dgm:cxn modelId="{A4B2E146-1C1E-4F21-BFD9-9749B23E8480}" type="presOf" srcId="{16C92430-372B-4737-A117-3B421570D4E1}" destId="{26A73CC1-F4BE-4C38-B609-7A5836745544}" srcOrd="0" destOrd="0" presId="urn:microsoft.com/office/officeart/2005/8/layout/vList3"/>
    <dgm:cxn modelId="{5FC3596A-CD6C-4EB9-908F-46ABE15ABB34}" srcId="{16C92430-372B-4737-A117-3B421570D4E1}" destId="{479D0ECF-C26A-493C-A6AF-ABEFA7FCD57C}" srcOrd="4" destOrd="0" parTransId="{A90FDF03-DF9C-42F5-B240-14588760CDB1}" sibTransId="{F4533C24-E404-4414-86B3-E1D37669A05F}"/>
    <dgm:cxn modelId="{93DD4650-0808-4DDD-814A-3FDAB4E25E3B}" type="presOf" srcId="{3C1822B2-C6C6-4457-BED3-0EE5126733B5}" destId="{9D601257-0610-4AD8-967B-C1841D145A22}" srcOrd="0" destOrd="0" presId="urn:microsoft.com/office/officeart/2005/8/layout/vList3"/>
    <dgm:cxn modelId="{B8EB8483-12D2-4D09-8A6F-6E24A25627B0}" type="presOf" srcId="{479D0ECF-C26A-493C-A6AF-ABEFA7FCD57C}" destId="{95049E9E-5368-4671-A13A-29A7307318F1}" srcOrd="0" destOrd="0" presId="urn:microsoft.com/office/officeart/2005/8/layout/vList3"/>
    <dgm:cxn modelId="{63033C8B-EB30-404D-B541-2F20FC246FE9}" srcId="{16C92430-372B-4737-A117-3B421570D4E1}" destId="{DA7FCC4B-6574-48FD-8826-98F7EBFB3971}" srcOrd="0" destOrd="0" parTransId="{F2230805-5A53-4445-9664-2414D2724480}" sibTransId="{467CB886-7BC4-4038-A063-303340BD0310}"/>
    <dgm:cxn modelId="{DEEBA7A8-2A43-42B3-AC10-4012F5CCBFDF}" srcId="{16C92430-372B-4737-A117-3B421570D4E1}" destId="{D98B5E12-61E7-447A-8AA6-8A1B3CF10F87}" srcOrd="2" destOrd="0" parTransId="{2C9C3193-65A5-4349-92D6-A751AECA613D}" sibTransId="{8CF628F4-FD30-49BB-A87B-75F9F8FA6E4E}"/>
    <dgm:cxn modelId="{0E71E3D9-A5F7-42CA-96CA-31219DB2D8F0}" type="presOf" srcId="{3925F0D0-A2F1-4ACE-A0EC-30DD69CD700A}" destId="{19716F1B-7CDE-4B40-9B8E-CC2F4323A933}" srcOrd="0" destOrd="0" presId="urn:microsoft.com/office/officeart/2005/8/layout/vList3"/>
    <dgm:cxn modelId="{BDA1B3E1-9C1F-494D-AE64-FB0112C7F11D}" srcId="{16C92430-372B-4737-A117-3B421570D4E1}" destId="{3C1822B2-C6C6-4457-BED3-0EE5126733B5}" srcOrd="1" destOrd="0" parTransId="{06464B43-0312-4627-867D-3B2A3BB66966}" sibTransId="{A1551674-3490-4612-9FD2-E4133A30BF79}"/>
    <dgm:cxn modelId="{877130F4-D260-4B9C-BB66-E34815E8D876}" srcId="{16C92430-372B-4737-A117-3B421570D4E1}" destId="{3925F0D0-A2F1-4ACE-A0EC-30DD69CD700A}" srcOrd="3" destOrd="0" parTransId="{81A67670-6750-4ACF-AE95-B7BC58684F7E}" sibTransId="{E0F899CE-BEC8-412B-BB59-08CC835B3F99}"/>
    <dgm:cxn modelId="{F58F88F4-4A45-43CB-93A5-9AD8858C100B}" type="presOf" srcId="{D98B5E12-61E7-447A-8AA6-8A1B3CF10F87}" destId="{2875BAEE-F39E-4B75-840A-4D1342BDCFF1}" srcOrd="0" destOrd="0" presId="urn:microsoft.com/office/officeart/2005/8/layout/vList3"/>
    <dgm:cxn modelId="{B5B464B2-25E4-4752-9159-903678CCB01D}" type="presParOf" srcId="{26A73CC1-F4BE-4C38-B609-7A5836745544}" destId="{03B7A326-C1C2-4C22-A91D-37186CEC3ABD}" srcOrd="0" destOrd="0" presId="urn:microsoft.com/office/officeart/2005/8/layout/vList3"/>
    <dgm:cxn modelId="{F6DC4D56-2E81-4229-A6ED-39C4E9461D6E}" type="presParOf" srcId="{03B7A326-C1C2-4C22-A91D-37186CEC3ABD}" destId="{DD14C919-56EB-4B42-ADF9-F08E05427FA4}" srcOrd="0" destOrd="0" presId="urn:microsoft.com/office/officeart/2005/8/layout/vList3"/>
    <dgm:cxn modelId="{8C77797C-E2AD-411F-AF74-75694A80F73D}" type="presParOf" srcId="{03B7A326-C1C2-4C22-A91D-37186CEC3ABD}" destId="{F2D113FC-6647-4B60-90C4-072742C9981D}" srcOrd="1" destOrd="0" presId="urn:microsoft.com/office/officeart/2005/8/layout/vList3"/>
    <dgm:cxn modelId="{18754E03-C803-4D9A-B804-176407AD8BCE}" type="presParOf" srcId="{26A73CC1-F4BE-4C38-B609-7A5836745544}" destId="{BF31F124-1A9D-47FF-9B36-67EC5FF2AB7C}" srcOrd="1" destOrd="0" presId="urn:microsoft.com/office/officeart/2005/8/layout/vList3"/>
    <dgm:cxn modelId="{4B95C03D-FC4E-4692-845A-D59A1B0ABF77}" type="presParOf" srcId="{26A73CC1-F4BE-4C38-B609-7A5836745544}" destId="{33B1117B-5D7E-4EAA-A118-19E484A9E6EC}" srcOrd="2" destOrd="0" presId="urn:microsoft.com/office/officeart/2005/8/layout/vList3"/>
    <dgm:cxn modelId="{B9BD6152-0BF3-456A-932C-075A9D29E702}" type="presParOf" srcId="{33B1117B-5D7E-4EAA-A118-19E484A9E6EC}" destId="{0A3325D8-4090-41B3-A2E0-D66CE71F9E15}" srcOrd="0" destOrd="0" presId="urn:microsoft.com/office/officeart/2005/8/layout/vList3"/>
    <dgm:cxn modelId="{B4F70162-E8A0-44D3-A18F-8EBC017CBD73}" type="presParOf" srcId="{33B1117B-5D7E-4EAA-A118-19E484A9E6EC}" destId="{9D601257-0610-4AD8-967B-C1841D145A22}" srcOrd="1" destOrd="0" presId="urn:microsoft.com/office/officeart/2005/8/layout/vList3"/>
    <dgm:cxn modelId="{BD07949A-F2A5-453C-9224-3DF93912970F}" type="presParOf" srcId="{26A73CC1-F4BE-4C38-B609-7A5836745544}" destId="{2EACD2FF-D716-4F0D-A9CF-929370EAE469}" srcOrd="3" destOrd="0" presId="urn:microsoft.com/office/officeart/2005/8/layout/vList3"/>
    <dgm:cxn modelId="{ED0FE1EF-78EE-4006-9938-08D7A6CCD10E}" type="presParOf" srcId="{26A73CC1-F4BE-4C38-B609-7A5836745544}" destId="{90777D5C-3AC2-4F48-8BA0-76F8446D20A0}" srcOrd="4" destOrd="0" presId="urn:microsoft.com/office/officeart/2005/8/layout/vList3"/>
    <dgm:cxn modelId="{6D0E483C-C15B-43D2-84C8-178C02A9487F}" type="presParOf" srcId="{90777D5C-3AC2-4F48-8BA0-76F8446D20A0}" destId="{199F586C-4D63-4B4A-BB33-A5F5F6FA1724}" srcOrd="0" destOrd="0" presId="urn:microsoft.com/office/officeart/2005/8/layout/vList3"/>
    <dgm:cxn modelId="{5D7E8C4E-0E10-47C8-93C0-3F0D05DCCAE0}" type="presParOf" srcId="{90777D5C-3AC2-4F48-8BA0-76F8446D20A0}" destId="{2875BAEE-F39E-4B75-840A-4D1342BDCFF1}" srcOrd="1" destOrd="0" presId="urn:microsoft.com/office/officeart/2005/8/layout/vList3"/>
    <dgm:cxn modelId="{ACCFD5A0-C968-4733-9833-6024B3E87DF4}" type="presParOf" srcId="{26A73CC1-F4BE-4C38-B609-7A5836745544}" destId="{8E20D20E-81A3-4694-A0CF-5E3E7FA874F2}" srcOrd="5" destOrd="0" presId="urn:microsoft.com/office/officeart/2005/8/layout/vList3"/>
    <dgm:cxn modelId="{829E5D66-D3C7-4C73-BEDE-50764A83C8A7}" type="presParOf" srcId="{26A73CC1-F4BE-4C38-B609-7A5836745544}" destId="{0B3DD49F-49A6-4429-9FFA-0328BD6321F8}" srcOrd="6" destOrd="0" presId="urn:microsoft.com/office/officeart/2005/8/layout/vList3"/>
    <dgm:cxn modelId="{CAC6D108-2E8D-4125-8399-19B8252B8972}" type="presParOf" srcId="{0B3DD49F-49A6-4429-9FFA-0328BD6321F8}" destId="{9F565147-DA52-4D1A-B875-B385E18D215F}" srcOrd="0" destOrd="0" presId="urn:microsoft.com/office/officeart/2005/8/layout/vList3"/>
    <dgm:cxn modelId="{256698AD-F34F-4728-86AE-8544AE423F04}" type="presParOf" srcId="{0B3DD49F-49A6-4429-9FFA-0328BD6321F8}" destId="{19716F1B-7CDE-4B40-9B8E-CC2F4323A933}" srcOrd="1" destOrd="0" presId="urn:microsoft.com/office/officeart/2005/8/layout/vList3"/>
    <dgm:cxn modelId="{5DDDA7E5-B3D7-45AB-9977-6E47743C3B1D}" type="presParOf" srcId="{26A73CC1-F4BE-4C38-B609-7A5836745544}" destId="{D6F95496-CA23-4F1F-87F4-6AA529AC08F1}" srcOrd="7" destOrd="0" presId="urn:microsoft.com/office/officeart/2005/8/layout/vList3"/>
    <dgm:cxn modelId="{B561E4E2-51B3-41C5-A928-3042AC10A895}" type="presParOf" srcId="{26A73CC1-F4BE-4C38-B609-7A5836745544}" destId="{46882A68-D2C6-4271-92F9-9CDBD90CB567}" srcOrd="8" destOrd="0" presId="urn:microsoft.com/office/officeart/2005/8/layout/vList3"/>
    <dgm:cxn modelId="{6673F712-9740-4B0A-9C52-330822A2728B}" type="presParOf" srcId="{46882A68-D2C6-4271-92F9-9CDBD90CB567}" destId="{AA0903E7-55A3-458F-B10F-CEF524E60DF3}" srcOrd="0" destOrd="0" presId="urn:microsoft.com/office/officeart/2005/8/layout/vList3"/>
    <dgm:cxn modelId="{12E345DA-BD57-4294-BA77-CF7B3020FD2A}" type="presParOf" srcId="{46882A68-D2C6-4271-92F9-9CDBD90CB567}" destId="{95049E9E-5368-4671-A13A-29A7307318F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5A29E3-2453-459C-88DA-0C34E55611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683B07-5B16-4FC2-AF17-12F6094CE64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1.Specialization in Hazardous Object Detection</a:t>
          </a:r>
        </a:p>
      </dgm:t>
    </dgm:pt>
    <dgm:pt modelId="{83F18C5E-A016-4517-8C45-B115576DD440}" type="parTrans" cxnId="{C144813D-D09C-405C-9DBF-94AC09748CB4}">
      <dgm:prSet/>
      <dgm:spPr/>
      <dgm:t>
        <a:bodyPr/>
        <a:lstStyle/>
        <a:p>
          <a:endParaRPr lang="en-US"/>
        </a:p>
      </dgm:t>
    </dgm:pt>
    <dgm:pt modelId="{7B90F763-51E6-4B86-8524-D5F6AD8D3DB2}" type="sibTrans" cxnId="{C144813D-D09C-405C-9DBF-94AC09748CB4}">
      <dgm:prSet/>
      <dgm:spPr/>
      <dgm:t>
        <a:bodyPr/>
        <a:lstStyle/>
        <a:p>
          <a:endParaRPr lang="en-US"/>
        </a:p>
      </dgm:t>
    </dgm:pt>
    <dgm:pt modelId="{258D1612-AF37-4834-9429-269BEEC90C5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2.Comprehensive Solution with Video Evidence</a:t>
          </a:r>
        </a:p>
      </dgm:t>
    </dgm:pt>
    <dgm:pt modelId="{E3EB504D-4318-415E-B741-D5E6CD16D057}" type="parTrans" cxnId="{0F472DFB-C4C8-43A8-B56C-19BB06E1F130}">
      <dgm:prSet/>
      <dgm:spPr/>
      <dgm:t>
        <a:bodyPr/>
        <a:lstStyle/>
        <a:p>
          <a:endParaRPr lang="en-US"/>
        </a:p>
      </dgm:t>
    </dgm:pt>
    <dgm:pt modelId="{23B34691-8A7D-487F-B34F-611EBAA4DB8F}" type="sibTrans" cxnId="{0F472DFB-C4C8-43A8-B56C-19BB06E1F130}">
      <dgm:prSet/>
      <dgm:spPr/>
      <dgm:t>
        <a:bodyPr/>
        <a:lstStyle/>
        <a:p>
          <a:endParaRPr lang="en-US"/>
        </a:p>
      </dgm:t>
    </dgm:pt>
    <dgm:pt modelId="{FAE6628E-4E89-4377-9A36-ED2E527A479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3.Most Economical Alternative with User-Friendly Interface</a:t>
          </a:r>
        </a:p>
      </dgm:t>
    </dgm:pt>
    <dgm:pt modelId="{F41634BE-5E7B-4DCD-B2B0-DC84A46A2615}" type="parTrans" cxnId="{3CB2240E-3BA4-433A-973B-2EDEDF488E1B}">
      <dgm:prSet/>
      <dgm:spPr/>
      <dgm:t>
        <a:bodyPr/>
        <a:lstStyle/>
        <a:p>
          <a:endParaRPr lang="en-US"/>
        </a:p>
      </dgm:t>
    </dgm:pt>
    <dgm:pt modelId="{F640DC14-85B5-4513-B6B3-7E421621D618}" type="sibTrans" cxnId="{3CB2240E-3BA4-433A-973B-2EDEDF488E1B}">
      <dgm:prSet/>
      <dgm:spPr/>
      <dgm:t>
        <a:bodyPr/>
        <a:lstStyle/>
        <a:p>
          <a:endParaRPr lang="en-US"/>
        </a:p>
      </dgm:t>
    </dgm:pt>
    <dgm:pt modelId="{860E0697-BC0E-41DA-81E4-2BEF38D5421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4.Real-Time Alerting and Response:</a:t>
          </a:r>
        </a:p>
      </dgm:t>
    </dgm:pt>
    <dgm:pt modelId="{83000925-DA96-4B3D-86F8-917683E4107A}" type="parTrans" cxnId="{2B19CE0A-7036-45F4-B4BD-81D71BDC96CD}">
      <dgm:prSet/>
      <dgm:spPr/>
      <dgm:t>
        <a:bodyPr/>
        <a:lstStyle/>
        <a:p>
          <a:endParaRPr lang="en-US"/>
        </a:p>
      </dgm:t>
    </dgm:pt>
    <dgm:pt modelId="{1511A480-BB82-45B5-B979-C2B660C453D9}" type="sibTrans" cxnId="{2B19CE0A-7036-45F4-B4BD-81D71BDC96CD}">
      <dgm:prSet/>
      <dgm:spPr/>
      <dgm:t>
        <a:bodyPr/>
        <a:lstStyle/>
        <a:p>
          <a:endParaRPr lang="en-US"/>
        </a:p>
      </dgm:t>
    </dgm:pt>
    <dgm:pt modelId="{51C1F086-0A78-4310-953E-5811B8C2A04D}" type="pres">
      <dgm:prSet presAssocID="{905A29E3-2453-459C-88DA-0C34E556119E}" presName="root" presStyleCnt="0">
        <dgm:presLayoutVars>
          <dgm:dir/>
          <dgm:resizeHandles val="exact"/>
        </dgm:presLayoutVars>
      </dgm:prSet>
      <dgm:spPr/>
    </dgm:pt>
    <dgm:pt modelId="{14D9D131-B5D0-42DF-A61D-5C3A0FA59304}" type="pres">
      <dgm:prSet presAssocID="{E9683B07-5B16-4FC2-AF17-12F6094CE64E}" presName="compNode" presStyleCnt="0"/>
      <dgm:spPr/>
    </dgm:pt>
    <dgm:pt modelId="{4D5D6CCF-C41C-48B1-B21B-08A71B442988}" type="pres">
      <dgm:prSet presAssocID="{E9683B07-5B16-4FC2-AF17-12F6094CE64E}" presName="bgRect" presStyleLbl="bgShp" presStyleIdx="0" presStyleCnt="4"/>
      <dgm:spPr/>
    </dgm:pt>
    <dgm:pt modelId="{5D59AE9F-2E13-48F9-818E-6673EE13CCB2}" type="pres">
      <dgm:prSet presAssocID="{E9683B07-5B16-4FC2-AF17-12F6094CE64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AD546E-4188-4E9C-B580-9B1ED4299723}" type="pres">
      <dgm:prSet presAssocID="{E9683B07-5B16-4FC2-AF17-12F6094CE64E}" presName="spaceRect" presStyleCnt="0"/>
      <dgm:spPr/>
    </dgm:pt>
    <dgm:pt modelId="{60078774-FC6B-4661-875B-DE274BBF8722}" type="pres">
      <dgm:prSet presAssocID="{E9683B07-5B16-4FC2-AF17-12F6094CE64E}" presName="parTx" presStyleLbl="revTx" presStyleIdx="0" presStyleCnt="4">
        <dgm:presLayoutVars>
          <dgm:chMax val="0"/>
          <dgm:chPref val="0"/>
        </dgm:presLayoutVars>
      </dgm:prSet>
      <dgm:spPr/>
    </dgm:pt>
    <dgm:pt modelId="{F2C95282-893B-422C-B098-0DD040081129}" type="pres">
      <dgm:prSet presAssocID="{7B90F763-51E6-4B86-8524-D5F6AD8D3DB2}" presName="sibTrans" presStyleCnt="0"/>
      <dgm:spPr/>
    </dgm:pt>
    <dgm:pt modelId="{1383FA5F-258F-4442-858A-B3B3E754C6A2}" type="pres">
      <dgm:prSet presAssocID="{258D1612-AF37-4834-9429-269BEEC90C55}" presName="compNode" presStyleCnt="0"/>
      <dgm:spPr/>
    </dgm:pt>
    <dgm:pt modelId="{53D82738-29C0-46A4-8953-A8A4B2D9CDF2}" type="pres">
      <dgm:prSet presAssocID="{258D1612-AF37-4834-9429-269BEEC90C55}" presName="bgRect" presStyleLbl="bgShp" presStyleIdx="1" presStyleCnt="4"/>
      <dgm:spPr/>
    </dgm:pt>
    <dgm:pt modelId="{D733D691-E233-4EB1-BD90-03931FA06821}" type="pres">
      <dgm:prSet presAssocID="{258D1612-AF37-4834-9429-269BEEC90C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893DEB0-F6B8-4721-A2A5-7BC436D1936E}" type="pres">
      <dgm:prSet presAssocID="{258D1612-AF37-4834-9429-269BEEC90C55}" presName="spaceRect" presStyleCnt="0"/>
      <dgm:spPr/>
    </dgm:pt>
    <dgm:pt modelId="{816235DF-6200-4AFE-B9D5-3D4CA888635A}" type="pres">
      <dgm:prSet presAssocID="{258D1612-AF37-4834-9429-269BEEC90C55}" presName="parTx" presStyleLbl="revTx" presStyleIdx="1" presStyleCnt="4">
        <dgm:presLayoutVars>
          <dgm:chMax val="0"/>
          <dgm:chPref val="0"/>
        </dgm:presLayoutVars>
      </dgm:prSet>
      <dgm:spPr/>
    </dgm:pt>
    <dgm:pt modelId="{936B97B2-2954-4E65-9F0D-08188814D739}" type="pres">
      <dgm:prSet presAssocID="{23B34691-8A7D-487F-B34F-611EBAA4DB8F}" presName="sibTrans" presStyleCnt="0"/>
      <dgm:spPr/>
    </dgm:pt>
    <dgm:pt modelId="{267AFD40-7800-4520-8EE3-B3994D1FC726}" type="pres">
      <dgm:prSet presAssocID="{FAE6628E-4E89-4377-9A36-ED2E527A4797}" presName="compNode" presStyleCnt="0"/>
      <dgm:spPr/>
    </dgm:pt>
    <dgm:pt modelId="{469DCF9D-E4AB-46C1-B6E4-62685425EBB8}" type="pres">
      <dgm:prSet presAssocID="{FAE6628E-4E89-4377-9A36-ED2E527A4797}" presName="bgRect" presStyleLbl="bgShp" presStyleIdx="2" presStyleCnt="4"/>
      <dgm:spPr/>
    </dgm:pt>
    <dgm:pt modelId="{041FAD28-B2DE-41A1-A34B-BCD800D019F9}" type="pres">
      <dgm:prSet presAssocID="{FAE6628E-4E89-4377-9A36-ED2E527A47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E804304-F684-4C81-AD11-47355E396D60}" type="pres">
      <dgm:prSet presAssocID="{FAE6628E-4E89-4377-9A36-ED2E527A4797}" presName="spaceRect" presStyleCnt="0"/>
      <dgm:spPr/>
    </dgm:pt>
    <dgm:pt modelId="{E8B14F0E-68AE-4F00-8CB3-DBA903EBFADD}" type="pres">
      <dgm:prSet presAssocID="{FAE6628E-4E89-4377-9A36-ED2E527A4797}" presName="parTx" presStyleLbl="revTx" presStyleIdx="2" presStyleCnt="4">
        <dgm:presLayoutVars>
          <dgm:chMax val="0"/>
          <dgm:chPref val="0"/>
        </dgm:presLayoutVars>
      </dgm:prSet>
      <dgm:spPr/>
    </dgm:pt>
    <dgm:pt modelId="{1B5EF279-D00D-4FD2-97F4-B0BBE31BF380}" type="pres">
      <dgm:prSet presAssocID="{F640DC14-85B5-4513-B6B3-7E421621D618}" presName="sibTrans" presStyleCnt="0"/>
      <dgm:spPr/>
    </dgm:pt>
    <dgm:pt modelId="{B4F15032-69B7-4E36-A170-81366D5F763C}" type="pres">
      <dgm:prSet presAssocID="{860E0697-BC0E-41DA-81E4-2BEF38D5421D}" presName="compNode" presStyleCnt="0"/>
      <dgm:spPr/>
    </dgm:pt>
    <dgm:pt modelId="{3963051A-12B3-4273-AD91-5E7770E09570}" type="pres">
      <dgm:prSet presAssocID="{860E0697-BC0E-41DA-81E4-2BEF38D5421D}" presName="bgRect" presStyleLbl="bgShp" presStyleIdx="3" presStyleCnt="4"/>
      <dgm:spPr/>
    </dgm:pt>
    <dgm:pt modelId="{D0CF4CC4-A7DE-40A8-B5C8-2F38C01B5BE6}" type="pres">
      <dgm:prSet presAssocID="{860E0697-BC0E-41DA-81E4-2BEF38D542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599BF0E-D2D0-4F18-B6B7-9B548BF798DA}" type="pres">
      <dgm:prSet presAssocID="{860E0697-BC0E-41DA-81E4-2BEF38D5421D}" presName="spaceRect" presStyleCnt="0"/>
      <dgm:spPr/>
    </dgm:pt>
    <dgm:pt modelId="{4F9E86C3-1205-4CBA-9549-D7B0EC2949CA}" type="pres">
      <dgm:prSet presAssocID="{860E0697-BC0E-41DA-81E4-2BEF38D542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B19CE0A-7036-45F4-B4BD-81D71BDC96CD}" srcId="{905A29E3-2453-459C-88DA-0C34E556119E}" destId="{860E0697-BC0E-41DA-81E4-2BEF38D5421D}" srcOrd="3" destOrd="0" parTransId="{83000925-DA96-4B3D-86F8-917683E4107A}" sibTransId="{1511A480-BB82-45B5-B979-C2B660C453D9}"/>
    <dgm:cxn modelId="{3CB2240E-3BA4-433A-973B-2EDEDF488E1B}" srcId="{905A29E3-2453-459C-88DA-0C34E556119E}" destId="{FAE6628E-4E89-4377-9A36-ED2E527A4797}" srcOrd="2" destOrd="0" parTransId="{F41634BE-5E7B-4DCD-B2B0-DC84A46A2615}" sibTransId="{F640DC14-85B5-4513-B6B3-7E421621D618}"/>
    <dgm:cxn modelId="{C144813D-D09C-405C-9DBF-94AC09748CB4}" srcId="{905A29E3-2453-459C-88DA-0C34E556119E}" destId="{E9683B07-5B16-4FC2-AF17-12F6094CE64E}" srcOrd="0" destOrd="0" parTransId="{83F18C5E-A016-4517-8C45-B115576DD440}" sibTransId="{7B90F763-51E6-4B86-8524-D5F6AD8D3DB2}"/>
    <dgm:cxn modelId="{6CEAD05B-0B01-400C-A796-A4A462C8EB52}" type="presOf" srcId="{E9683B07-5B16-4FC2-AF17-12F6094CE64E}" destId="{60078774-FC6B-4661-875B-DE274BBF8722}" srcOrd="0" destOrd="0" presId="urn:microsoft.com/office/officeart/2018/2/layout/IconVerticalSolidList"/>
    <dgm:cxn modelId="{6EEC9B80-F1A8-4B2F-9251-231D4AE43A01}" type="presOf" srcId="{258D1612-AF37-4834-9429-269BEEC90C55}" destId="{816235DF-6200-4AFE-B9D5-3D4CA888635A}" srcOrd="0" destOrd="0" presId="urn:microsoft.com/office/officeart/2018/2/layout/IconVerticalSolidList"/>
    <dgm:cxn modelId="{BFCDDA80-966D-49AE-B112-983B9C4DE736}" type="presOf" srcId="{905A29E3-2453-459C-88DA-0C34E556119E}" destId="{51C1F086-0A78-4310-953E-5811B8C2A04D}" srcOrd="0" destOrd="0" presId="urn:microsoft.com/office/officeart/2018/2/layout/IconVerticalSolidList"/>
    <dgm:cxn modelId="{0AA7B78A-DCB0-4DDD-A482-43C8397E4863}" type="presOf" srcId="{FAE6628E-4E89-4377-9A36-ED2E527A4797}" destId="{E8B14F0E-68AE-4F00-8CB3-DBA903EBFADD}" srcOrd="0" destOrd="0" presId="urn:microsoft.com/office/officeart/2018/2/layout/IconVerticalSolidList"/>
    <dgm:cxn modelId="{0F472DFB-C4C8-43A8-B56C-19BB06E1F130}" srcId="{905A29E3-2453-459C-88DA-0C34E556119E}" destId="{258D1612-AF37-4834-9429-269BEEC90C55}" srcOrd="1" destOrd="0" parTransId="{E3EB504D-4318-415E-B741-D5E6CD16D057}" sibTransId="{23B34691-8A7D-487F-B34F-611EBAA4DB8F}"/>
    <dgm:cxn modelId="{BF9C60FD-957F-4063-9FE8-D19FEF1E04A6}" type="presOf" srcId="{860E0697-BC0E-41DA-81E4-2BEF38D5421D}" destId="{4F9E86C3-1205-4CBA-9549-D7B0EC2949CA}" srcOrd="0" destOrd="0" presId="urn:microsoft.com/office/officeart/2018/2/layout/IconVerticalSolidList"/>
    <dgm:cxn modelId="{EB9E95CE-A164-4546-A001-D33192573BEA}" type="presParOf" srcId="{51C1F086-0A78-4310-953E-5811B8C2A04D}" destId="{14D9D131-B5D0-42DF-A61D-5C3A0FA59304}" srcOrd="0" destOrd="0" presId="urn:microsoft.com/office/officeart/2018/2/layout/IconVerticalSolidList"/>
    <dgm:cxn modelId="{F400D9BF-57EE-4914-9C1C-E23366D2C5E4}" type="presParOf" srcId="{14D9D131-B5D0-42DF-A61D-5C3A0FA59304}" destId="{4D5D6CCF-C41C-48B1-B21B-08A71B442988}" srcOrd="0" destOrd="0" presId="urn:microsoft.com/office/officeart/2018/2/layout/IconVerticalSolidList"/>
    <dgm:cxn modelId="{338B463A-CD0F-4437-9FEE-730BB4B16A27}" type="presParOf" srcId="{14D9D131-B5D0-42DF-A61D-5C3A0FA59304}" destId="{5D59AE9F-2E13-48F9-818E-6673EE13CCB2}" srcOrd="1" destOrd="0" presId="urn:microsoft.com/office/officeart/2018/2/layout/IconVerticalSolidList"/>
    <dgm:cxn modelId="{F8CC9B7F-2538-4D5D-A920-8BDB2A586C73}" type="presParOf" srcId="{14D9D131-B5D0-42DF-A61D-5C3A0FA59304}" destId="{59AD546E-4188-4E9C-B580-9B1ED4299723}" srcOrd="2" destOrd="0" presId="urn:microsoft.com/office/officeart/2018/2/layout/IconVerticalSolidList"/>
    <dgm:cxn modelId="{6DDC52DE-C687-4C5E-99DB-C5F4D7F45CEA}" type="presParOf" srcId="{14D9D131-B5D0-42DF-A61D-5C3A0FA59304}" destId="{60078774-FC6B-4661-875B-DE274BBF8722}" srcOrd="3" destOrd="0" presId="urn:microsoft.com/office/officeart/2018/2/layout/IconVerticalSolidList"/>
    <dgm:cxn modelId="{400D20A3-65F2-408A-9F6B-FB2A6BCE28FC}" type="presParOf" srcId="{51C1F086-0A78-4310-953E-5811B8C2A04D}" destId="{F2C95282-893B-422C-B098-0DD040081129}" srcOrd="1" destOrd="0" presId="urn:microsoft.com/office/officeart/2018/2/layout/IconVerticalSolidList"/>
    <dgm:cxn modelId="{C3278B0B-405B-4862-86F1-A96C6CB19539}" type="presParOf" srcId="{51C1F086-0A78-4310-953E-5811B8C2A04D}" destId="{1383FA5F-258F-4442-858A-B3B3E754C6A2}" srcOrd="2" destOrd="0" presId="urn:microsoft.com/office/officeart/2018/2/layout/IconVerticalSolidList"/>
    <dgm:cxn modelId="{087C0970-3C3E-4D0D-AACB-FF0F95D03C8E}" type="presParOf" srcId="{1383FA5F-258F-4442-858A-B3B3E754C6A2}" destId="{53D82738-29C0-46A4-8953-A8A4B2D9CDF2}" srcOrd="0" destOrd="0" presId="urn:microsoft.com/office/officeart/2018/2/layout/IconVerticalSolidList"/>
    <dgm:cxn modelId="{8DCD6473-27AF-4636-9FE3-4085855D004E}" type="presParOf" srcId="{1383FA5F-258F-4442-858A-B3B3E754C6A2}" destId="{D733D691-E233-4EB1-BD90-03931FA06821}" srcOrd="1" destOrd="0" presId="urn:microsoft.com/office/officeart/2018/2/layout/IconVerticalSolidList"/>
    <dgm:cxn modelId="{5F77069C-F990-42F8-BBC7-D845884F8FFE}" type="presParOf" srcId="{1383FA5F-258F-4442-858A-B3B3E754C6A2}" destId="{0893DEB0-F6B8-4721-A2A5-7BC436D1936E}" srcOrd="2" destOrd="0" presId="urn:microsoft.com/office/officeart/2018/2/layout/IconVerticalSolidList"/>
    <dgm:cxn modelId="{5908FED5-F91E-4BA1-8CD7-76F783B0712C}" type="presParOf" srcId="{1383FA5F-258F-4442-858A-B3B3E754C6A2}" destId="{816235DF-6200-4AFE-B9D5-3D4CA888635A}" srcOrd="3" destOrd="0" presId="urn:microsoft.com/office/officeart/2018/2/layout/IconVerticalSolidList"/>
    <dgm:cxn modelId="{2E718173-4B2F-415E-986F-FD796EEE7AA0}" type="presParOf" srcId="{51C1F086-0A78-4310-953E-5811B8C2A04D}" destId="{936B97B2-2954-4E65-9F0D-08188814D739}" srcOrd="3" destOrd="0" presId="urn:microsoft.com/office/officeart/2018/2/layout/IconVerticalSolidList"/>
    <dgm:cxn modelId="{218014C7-B080-444E-BA77-428493DFB6B0}" type="presParOf" srcId="{51C1F086-0A78-4310-953E-5811B8C2A04D}" destId="{267AFD40-7800-4520-8EE3-B3994D1FC726}" srcOrd="4" destOrd="0" presId="urn:microsoft.com/office/officeart/2018/2/layout/IconVerticalSolidList"/>
    <dgm:cxn modelId="{659D5E71-CE97-4C2E-BD19-3E2532196D37}" type="presParOf" srcId="{267AFD40-7800-4520-8EE3-B3994D1FC726}" destId="{469DCF9D-E4AB-46C1-B6E4-62685425EBB8}" srcOrd="0" destOrd="0" presId="urn:microsoft.com/office/officeart/2018/2/layout/IconVerticalSolidList"/>
    <dgm:cxn modelId="{EB38BAA6-00F9-428D-9D0A-6EF78E9CAD99}" type="presParOf" srcId="{267AFD40-7800-4520-8EE3-B3994D1FC726}" destId="{041FAD28-B2DE-41A1-A34B-BCD800D019F9}" srcOrd="1" destOrd="0" presId="urn:microsoft.com/office/officeart/2018/2/layout/IconVerticalSolidList"/>
    <dgm:cxn modelId="{D3C3D702-8D6F-4DF4-9946-AECCAE572068}" type="presParOf" srcId="{267AFD40-7800-4520-8EE3-B3994D1FC726}" destId="{AE804304-F684-4C81-AD11-47355E396D60}" srcOrd="2" destOrd="0" presId="urn:microsoft.com/office/officeart/2018/2/layout/IconVerticalSolidList"/>
    <dgm:cxn modelId="{A6157CA8-9294-4547-9280-A03101FB0ACB}" type="presParOf" srcId="{267AFD40-7800-4520-8EE3-B3994D1FC726}" destId="{E8B14F0E-68AE-4F00-8CB3-DBA903EBFADD}" srcOrd="3" destOrd="0" presId="urn:microsoft.com/office/officeart/2018/2/layout/IconVerticalSolidList"/>
    <dgm:cxn modelId="{D952AF96-C1D5-480B-ABC7-2F749E1756F6}" type="presParOf" srcId="{51C1F086-0A78-4310-953E-5811B8C2A04D}" destId="{1B5EF279-D00D-4FD2-97F4-B0BBE31BF380}" srcOrd="5" destOrd="0" presId="urn:microsoft.com/office/officeart/2018/2/layout/IconVerticalSolidList"/>
    <dgm:cxn modelId="{8EF3D04B-FE18-4916-A7CB-128A434BA63D}" type="presParOf" srcId="{51C1F086-0A78-4310-953E-5811B8C2A04D}" destId="{B4F15032-69B7-4E36-A170-81366D5F763C}" srcOrd="6" destOrd="0" presId="urn:microsoft.com/office/officeart/2018/2/layout/IconVerticalSolidList"/>
    <dgm:cxn modelId="{3DA5630D-28EC-481F-9E64-53B66D8164E5}" type="presParOf" srcId="{B4F15032-69B7-4E36-A170-81366D5F763C}" destId="{3963051A-12B3-4273-AD91-5E7770E09570}" srcOrd="0" destOrd="0" presId="urn:microsoft.com/office/officeart/2018/2/layout/IconVerticalSolidList"/>
    <dgm:cxn modelId="{FFC37BDA-6F13-4933-B7D1-87D3527E84E5}" type="presParOf" srcId="{B4F15032-69B7-4E36-A170-81366D5F763C}" destId="{D0CF4CC4-A7DE-40A8-B5C8-2F38C01B5BE6}" srcOrd="1" destOrd="0" presId="urn:microsoft.com/office/officeart/2018/2/layout/IconVerticalSolidList"/>
    <dgm:cxn modelId="{2426021E-9129-4DAD-96D3-C06F20F1ECCC}" type="presParOf" srcId="{B4F15032-69B7-4E36-A170-81366D5F763C}" destId="{5599BF0E-D2D0-4F18-B6B7-9B548BF798DA}" srcOrd="2" destOrd="0" presId="urn:microsoft.com/office/officeart/2018/2/layout/IconVerticalSolidList"/>
    <dgm:cxn modelId="{8C986DE7-2B21-4254-9B5E-EAAC2D2C89FC}" type="presParOf" srcId="{B4F15032-69B7-4E36-A170-81366D5F763C}" destId="{4F9E86C3-1205-4CBA-9549-D7B0EC2949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9CB02-BB08-4524-B4D4-07EAFF5AFC26}">
      <dsp:nvSpPr>
        <dsp:cNvPr id="0" name=""/>
        <dsp:cNvSpPr/>
      </dsp:nvSpPr>
      <dsp:spPr>
        <a:xfrm>
          <a:off x="642365" y="0"/>
          <a:ext cx="7280148" cy="4307662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4">
              <a:lumMod val="40000"/>
              <a:lumOff val="60000"/>
            </a:schemeClr>
          </a:solidFill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E3531D4-1930-4645-A9F4-EB3F2B2CCED7}">
      <dsp:nvSpPr>
        <dsp:cNvPr id="0" name=""/>
        <dsp:cNvSpPr/>
      </dsp:nvSpPr>
      <dsp:spPr>
        <a:xfrm>
          <a:off x="9200" y="1292298"/>
          <a:ext cx="2756820" cy="1723064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purpose and scope of the Guardian Eye project involve defining the </a:t>
          </a:r>
          <a:r>
            <a:rPr lang="en-US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overarching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goals and objectives to enhance public safety through advanced technology.</a:t>
          </a:r>
        </a:p>
      </dsp:txBody>
      <dsp:txXfrm>
        <a:off x="93313" y="1376411"/>
        <a:ext cx="2588594" cy="1554838"/>
      </dsp:txXfrm>
    </dsp:sp>
    <dsp:sp modelId="{9935997E-F059-4EC6-BC02-9B156274ACED}">
      <dsp:nvSpPr>
        <dsp:cNvPr id="0" name=""/>
        <dsp:cNvSpPr/>
      </dsp:nvSpPr>
      <dsp:spPr>
        <a:xfrm>
          <a:off x="2904029" y="1292298"/>
          <a:ext cx="2756820" cy="1723064"/>
        </a:xfrm>
        <a:prstGeom prst="roundRect">
          <a:avLst/>
        </a:prstGeom>
        <a:solidFill>
          <a:schemeClr val="accent4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This includes specifying the project's boundaries, intended outcomes, and target audience to align with strategic business objectives</a:t>
          </a:r>
        </a:p>
      </dsp:txBody>
      <dsp:txXfrm>
        <a:off x="2988142" y="1376411"/>
        <a:ext cx="2588594" cy="1554838"/>
      </dsp:txXfrm>
    </dsp:sp>
    <dsp:sp modelId="{5F313EC4-497D-4CCF-BDF8-5CCEF7CAF0FD}">
      <dsp:nvSpPr>
        <dsp:cNvPr id="0" name=""/>
        <dsp:cNvSpPr/>
      </dsp:nvSpPr>
      <dsp:spPr>
        <a:xfrm>
          <a:off x="5798858" y="1292298"/>
          <a:ext cx="2756820" cy="17230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By clearly outlining the scope, the project can focus on delivering specific results and managing stakeholder expectations effectively.</a:t>
          </a:r>
        </a:p>
      </dsp:txBody>
      <dsp:txXfrm>
        <a:off x="5882971" y="1376411"/>
        <a:ext cx="2588594" cy="15548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113FC-6647-4B60-90C4-072742C9981D}">
      <dsp:nvSpPr>
        <dsp:cNvPr id="0" name=""/>
        <dsp:cNvSpPr/>
      </dsp:nvSpPr>
      <dsp:spPr>
        <a:xfrm rot="10800000">
          <a:off x="1830099" y="61922"/>
          <a:ext cx="7660045" cy="60854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6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2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process methodology and timeline of the Guardian Eye project determine how activities will be executed and monitored</a:t>
          </a:r>
        </a:p>
      </dsp:txBody>
      <dsp:txXfrm rot="10800000">
        <a:off x="1982236" y="61922"/>
        <a:ext cx="7507908" cy="608548"/>
      </dsp:txXfrm>
    </dsp:sp>
    <dsp:sp modelId="{DD14C919-56EB-4B42-ADF9-F08E05427FA4}">
      <dsp:nvSpPr>
        <dsp:cNvPr id="0" name=""/>
        <dsp:cNvSpPr/>
      </dsp:nvSpPr>
      <dsp:spPr>
        <a:xfrm>
          <a:off x="1605210" y="491"/>
          <a:ext cx="731410" cy="7314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01257-0610-4AD8-967B-C1841D145A22}">
      <dsp:nvSpPr>
        <dsp:cNvPr id="0" name=""/>
        <dsp:cNvSpPr/>
      </dsp:nvSpPr>
      <dsp:spPr>
        <a:xfrm rot="10800000">
          <a:off x="2179448" y="1090645"/>
          <a:ext cx="7194245" cy="450585"/>
        </a:xfrm>
        <a:prstGeom prst="homePlate">
          <a:avLst/>
        </a:prstGeom>
        <a:solidFill>
          <a:schemeClr val="accent4">
            <a:hueOff val="2699433"/>
            <a:satOff val="-14537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6">
              <a:satMod val="175000"/>
              <a:alpha val="40000"/>
            </a:schemeClr>
          </a:glow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2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an appropriate project methodology, such as Agile or Waterfall, guides the project's workflow and decision-making processes. </a:t>
          </a:r>
        </a:p>
      </dsp:txBody>
      <dsp:txXfrm rot="10800000">
        <a:off x="2292094" y="1090645"/>
        <a:ext cx="7081599" cy="450585"/>
      </dsp:txXfrm>
    </dsp:sp>
    <dsp:sp modelId="{0A3325D8-4090-41B3-A2E0-D66CE71F9E15}">
      <dsp:nvSpPr>
        <dsp:cNvPr id="0" name=""/>
        <dsp:cNvSpPr/>
      </dsp:nvSpPr>
      <dsp:spPr>
        <a:xfrm>
          <a:off x="1721660" y="950233"/>
          <a:ext cx="731410" cy="7314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0" r="-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5BAEE-F39E-4B75-840A-4D1342BDCFF1}">
      <dsp:nvSpPr>
        <dsp:cNvPr id="0" name=""/>
        <dsp:cNvSpPr/>
      </dsp:nvSpPr>
      <dsp:spPr>
        <a:xfrm rot="10800000">
          <a:off x="2041324" y="2040113"/>
          <a:ext cx="7378411" cy="451133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2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Allocate resources based on the timeline.</a:t>
          </a:r>
        </a:p>
      </dsp:txBody>
      <dsp:txXfrm rot="10800000">
        <a:off x="2154107" y="2040113"/>
        <a:ext cx="7265628" cy="451133"/>
      </dsp:txXfrm>
    </dsp:sp>
    <dsp:sp modelId="{199F586C-4D63-4B4A-BB33-A5F5F6FA1724}">
      <dsp:nvSpPr>
        <dsp:cNvPr id="0" name=""/>
        <dsp:cNvSpPr/>
      </dsp:nvSpPr>
      <dsp:spPr>
        <a:xfrm>
          <a:off x="1675619" y="1899974"/>
          <a:ext cx="731410" cy="73141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16F1B-7CDE-4B40-9B8E-CC2F4323A933}">
      <dsp:nvSpPr>
        <dsp:cNvPr id="0" name=""/>
        <dsp:cNvSpPr/>
      </dsp:nvSpPr>
      <dsp:spPr>
        <a:xfrm rot="10800000">
          <a:off x="1800548" y="2891575"/>
          <a:ext cx="7699445" cy="607670"/>
        </a:xfrm>
        <a:prstGeom prst="homePlate">
          <a:avLst/>
        </a:prstGeom>
        <a:solidFill>
          <a:schemeClr val="accent4">
            <a:hueOff val="8098300"/>
            <a:satOff val="-43610"/>
            <a:lumOff val="-10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2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Developing a detailed timeline with milestones and deliverables ensures that project progress is tracked effectively, and resources are allocated efficiently to meet project deadlines.</a:t>
          </a:r>
        </a:p>
      </dsp:txBody>
      <dsp:txXfrm rot="10800000">
        <a:off x="1952465" y="2891575"/>
        <a:ext cx="7547528" cy="607670"/>
      </dsp:txXfrm>
    </dsp:sp>
    <dsp:sp modelId="{9F565147-DA52-4D1A-B875-B385E18D215F}">
      <dsp:nvSpPr>
        <dsp:cNvPr id="0" name=""/>
        <dsp:cNvSpPr/>
      </dsp:nvSpPr>
      <dsp:spPr>
        <a:xfrm>
          <a:off x="1595360" y="2849716"/>
          <a:ext cx="731410" cy="73141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49E9E-5368-4671-A13A-29A7307318F1}">
      <dsp:nvSpPr>
        <dsp:cNvPr id="0" name=""/>
        <dsp:cNvSpPr/>
      </dsp:nvSpPr>
      <dsp:spPr>
        <a:xfrm rot="10800000">
          <a:off x="2041324" y="3927191"/>
          <a:ext cx="7378411" cy="475943"/>
        </a:xfrm>
        <a:prstGeom prst="homePlate">
          <a:avLst/>
        </a:prstGeom>
        <a:solidFill>
          <a:schemeClr val="tx2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32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 tracking mechanisms for progress monitoring.</a:t>
          </a:r>
        </a:p>
      </dsp:txBody>
      <dsp:txXfrm rot="10800000">
        <a:off x="2160310" y="3927191"/>
        <a:ext cx="7259425" cy="475943"/>
      </dsp:txXfrm>
    </dsp:sp>
    <dsp:sp modelId="{AA0903E7-55A3-458F-B10F-CEF524E60DF3}">
      <dsp:nvSpPr>
        <dsp:cNvPr id="0" name=""/>
        <dsp:cNvSpPr/>
      </dsp:nvSpPr>
      <dsp:spPr>
        <a:xfrm>
          <a:off x="1675619" y="3799458"/>
          <a:ext cx="731410" cy="73141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D6CCF-C41C-48B1-B21B-08A71B442988}">
      <dsp:nvSpPr>
        <dsp:cNvPr id="0" name=""/>
        <dsp:cNvSpPr/>
      </dsp:nvSpPr>
      <dsp:spPr>
        <a:xfrm>
          <a:off x="0" y="1792"/>
          <a:ext cx="10889796" cy="908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9AE9F-2E13-48F9-818E-6673EE13CCB2}">
      <dsp:nvSpPr>
        <dsp:cNvPr id="0" name=""/>
        <dsp:cNvSpPr/>
      </dsp:nvSpPr>
      <dsp:spPr>
        <a:xfrm>
          <a:off x="274750" y="206152"/>
          <a:ext cx="499547" cy="499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78774-FC6B-4661-875B-DE274BBF8722}">
      <dsp:nvSpPr>
        <dsp:cNvPr id="0" name=""/>
        <dsp:cNvSpPr/>
      </dsp:nvSpPr>
      <dsp:spPr>
        <a:xfrm>
          <a:off x="1049049" y="1792"/>
          <a:ext cx="9840746" cy="908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5" tIns="96125" rIns="96125" bIns="9612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1.Specialization in Hazardous Object Detection</a:t>
          </a:r>
        </a:p>
      </dsp:txBody>
      <dsp:txXfrm>
        <a:off x="1049049" y="1792"/>
        <a:ext cx="9840746" cy="908267"/>
      </dsp:txXfrm>
    </dsp:sp>
    <dsp:sp modelId="{53D82738-29C0-46A4-8953-A8A4B2D9CDF2}">
      <dsp:nvSpPr>
        <dsp:cNvPr id="0" name=""/>
        <dsp:cNvSpPr/>
      </dsp:nvSpPr>
      <dsp:spPr>
        <a:xfrm>
          <a:off x="0" y="1137126"/>
          <a:ext cx="10889796" cy="908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3D691-E233-4EB1-BD90-03931FA06821}">
      <dsp:nvSpPr>
        <dsp:cNvPr id="0" name=""/>
        <dsp:cNvSpPr/>
      </dsp:nvSpPr>
      <dsp:spPr>
        <a:xfrm>
          <a:off x="274750" y="1341487"/>
          <a:ext cx="499547" cy="499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235DF-6200-4AFE-B9D5-3D4CA888635A}">
      <dsp:nvSpPr>
        <dsp:cNvPr id="0" name=""/>
        <dsp:cNvSpPr/>
      </dsp:nvSpPr>
      <dsp:spPr>
        <a:xfrm>
          <a:off x="1049049" y="1137126"/>
          <a:ext cx="9840746" cy="908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5" tIns="96125" rIns="96125" bIns="9612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2.Comprehensive Solution with Video Evidence</a:t>
          </a:r>
        </a:p>
      </dsp:txBody>
      <dsp:txXfrm>
        <a:off x="1049049" y="1137126"/>
        <a:ext cx="9840746" cy="908267"/>
      </dsp:txXfrm>
    </dsp:sp>
    <dsp:sp modelId="{469DCF9D-E4AB-46C1-B6E4-62685425EBB8}">
      <dsp:nvSpPr>
        <dsp:cNvPr id="0" name=""/>
        <dsp:cNvSpPr/>
      </dsp:nvSpPr>
      <dsp:spPr>
        <a:xfrm>
          <a:off x="0" y="2272461"/>
          <a:ext cx="10889796" cy="908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1FAD28-B2DE-41A1-A34B-BCD800D019F9}">
      <dsp:nvSpPr>
        <dsp:cNvPr id="0" name=""/>
        <dsp:cNvSpPr/>
      </dsp:nvSpPr>
      <dsp:spPr>
        <a:xfrm>
          <a:off x="274750" y="2476821"/>
          <a:ext cx="499547" cy="499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14F0E-68AE-4F00-8CB3-DBA903EBFADD}">
      <dsp:nvSpPr>
        <dsp:cNvPr id="0" name=""/>
        <dsp:cNvSpPr/>
      </dsp:nvSpPr>
      <dsp:spPr>
        <a:xfrm>
          <a:off x="1049049" y="2272461"/>
          <a:ext cx="9840746" cy="908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5" tIns="96125" rIns="96125" bIns="9612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3.Most Economical Alternative with User-Friendly Interface</a:t>
          </a:r>
        </a:p>
      </dsp:txBody>
      <dsp:txXfrm>
        <a:off x="1049049" y="2272461"/>
        <a:ext cx="9840746" cy="908267"/>
      </dsp:txXfrm>
    </dsp:sp>
    <dsp:sp modelId="{3963051A-12B3-4273-AD91-5E7770E09570}">
      <dsp:nvSpPr>
        <dsp:cNvPr id="0" name=""/>
        <dsp:cNvSpPr/>
      </dsp:nvSpPr>
      <dsp:spPr>
        <a:xfrm>
          <a:off x="0" y="3407796"/>
          <a:ext cx="10889796" cy="9082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F4CC4-A7DE-40A8-B5C8-2F38C01B5BE6}">
      <dsp:nvSpPr>
        <dsp:cNvPr id="0" name=""/>
        <dsp:cNvSpPr/>
      </dsp:nvSpPr>
      <dsp:spPr>
        <a:xfrm>
          <a:off x="274750" y="3612156"/>
          <a:ext cx="499547" cy="499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E86C3-1205-4CBA-9549-D7B0EC2949CA}">
      <dsp:nvSpPr>
        <dsp:cNvPr id="0" name=""/>
        <dsp:cNvSpPr/>
      </dsp:nvSpPr>
      <dsp:spPr>
        <a:xfrm>
          <a:off x="1049049" y="3407796"/>
          <a:ext cx="9840746" cy="908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5" tIns="96125" rIns="96125" bIns="9612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4.Real-Time Alerting and Response:</a:t>
          </a:r>
        </a:p>
      </dsp:txBody>
      <dsp:txXfrm>
        <a:off x="1049049" y="3407796"/>
        <a:ext cx="9840746" cy="908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580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6352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7A1A-4D08-E2B4-3BA5-9A3F041E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0" y="3429000"/>
            <a:ext cx="5117162" cy="183870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 EYE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ED1C4C6-AF21-40A5-5232-D67489451A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38627" y="4531995"/>
            <a:ext cx="4260850" cy="205105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 </a:t>
            </a:r>
          </a:p>
        </p:txBody>
      </p:sp>
      <p:pic>
        <p:nvPicPr>
          <p:cNvPr id="11" name="Picture 10" descr="A camera on a tripod&#10;&#10;Description automatically generated">
            <a:extLst>
              <a:ext uri="{FF2B5EF4-FFF2-40B4-BE49-F238E27FC236}">
                <a16:creationId xmlns:a16="http://schemas.microsoft.com/office/drawing/2014/main" id="{E70CCEB8-2075-49D3-4F6F-516A7CBBF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3"/>
          <a:stretch/>
        </p:blipFill>
        <p:spPr>
          <a:xfrm>
            <a:off x="5745001" y="10"/>
            <a:ext cx="6446999" cy="685799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B2DC4-2E78-552D-0018-2E5885305F4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IS 637 | Spring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B66F6-DEAC-BFE3-3924-0E42B0397F1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1</a:t>
            </a:fld>
            <a:endParaRPr lang="en-US" altLang="zh-CN"/>
          </a:p>
        </p:txBody>
      </p:sp>
      <p:pic>
        <p:nvPicPr>
          <p:cNvPr id="16" name="Picture 15" descr="A screen shot of a logo&#10;&#10;Description automatically generated">
            <a:extLst>
              <a:ext uri="{FF2B5EF4-FFF2-40B4-BE49-F238E27FC236}">
                <a16:creationId xmlns:a16="http://schemas.microsoft.com/office/drawing/2014/main" id="{34F25ED2-85F5-E2A7-6D34-E02A02A3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76" y="-110687"/>
            <a:ext cx="2541494" cy="36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E2BE-D2EA-9E85-D3AB-DBEEDE23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365760"/>
            <a:ext cx="10889796" cy="963296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METHODOLOGY </a:t>
            </a:r>
            <a:endParaRPr lang="en-US" sz="30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8A839-2914-7B1F-B4FA-220FDD5B47B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2441E-E19D-952E-899E-28F352F866F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568D70FB-E9C7-1736-CD1A-A3F9927E2D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970706917"/>
              </p:ext>
            </p:extLst>
          </p:nvPr>
        </p:nvGraphicFramePr>
        <p:xfrm>
          <a:off x="386660" y="1682356"/>
          <a:ext cx="11095355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17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32357-2253-182E-3A0F-622436F6C8F6}"/>
              </a:ext>
            </a:extLst>
          </p:cNvPr>
          <p:cNvSpPr txBox="1"/>
          <p:nvPr/>
        </p:nvSpPr>
        <p:spPr>
          <a:xfrm>
            <a:off x="3931920" y="2838514"/>
            <a:ext cx="80568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MATRIX </a:t>
            </a:r>
            <a:b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ANALYSIS</a:t>
            </a:r>
          </a:p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- SRAVANA SRI</a:t>
            </a:r>
          </a:p>
        </p:txBody>
      </p:sp>
    </p:spTree>
    <p:extLst>
      <p:ext uri="{BB962C8B-B14F-4D97-AF65-F5344CB8AC3E}">
        <p14:creationId xmlns:p14="http://schemas.microsoft.com/office/powerpoint/2010/main" val="138958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865" y="227501"/>
            <a:ext cx="8483600" cy="1113619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MATRIX 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10" name="Picture 9" descr="A diagram of a company's performance&#10;&#10;Description automatically generated">
            <a:extLst>
              <a:ext uri="{FF2B5EF4-FFF2-40B4-BE49-F238E27FC236}">
                <a16:creationId xmlns:a16="http://schemas.microsoft.com/office/drawing/2014/main" id="{2844E6F9-F687-CD61-5D8B-057FA8D49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61" y="2171160"/>
            <a:ext cx="712679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CC0F0-2DC6-6BCE-CDBA-01FE22F2963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75196-4423-C703-9723-0CC58D7569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64735A-31F4-DC71-DAF5-7E844B36E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9673600"/>
              </p:ext>
            </p:extLst>
          </p:nvPr>
        </p:nvGraphicFramePr>
        <p:xfrm>
          <a:off x="2418080" y="2178684"/>
          <a:ext cx="6522720" cy="3886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B8A281-9396-B586-397B-DE52FD3AD1B6}"/>
              </a:ext>
            </a:extLst>
          </p:cNvPr>
          <p:cNvSpPr txBox="1"/>
          <p:nvPr/>
        </p:nvSpPr>
        <p:spPr>
          <a:xfrm>
            <a:off x="-1300480" y="944880"/>
            <a:ext cx="8382000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  ANALYSIS</a:t>
            </a:r>
            <a:endParaRPr lang="en-US" sz="3000" b="1" dirty="0">
              <a:solidFill>
                <a:schemeClr val="accent6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03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933645-B416-7BCE-BDDF-9545CC76AE02}"/>
              </a:ext>
            </a:extLst>
          </p:cNvPr>
          <p:cNvSpPr txBox="1">
            <a:spLocks/>
          </p:cNvSpPr>
          <p:nvPr/>
        </p:nvSpPr>
        <p:spPr>
          <a:xfrm>
            <a:off x="3880361" y="1229995"/>
            <a:ext cx="9530839" cy="3760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3FD7E-66BB-9DF6-C78C-3517B3F68800}"/>
              </a:ext>
            </a:extLst>
          </p:cNvPr>
          <p:cNvSpPr txBox="1"/>
          <p:nvPr/>
        </p:nvSpPr>
        <p:spPr>
          <a:xfrm>
            <a:off x="3771900" y="2767151"/>
            <a:ext cx="8227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GANTT CHART</a:t>
            </a:r>
            <a:b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RESOURCE DEFINITION &amp; ALLOCATION</a:t>
            </a:r>
            <a:b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RACI CHART</a:t>
            </a:r>
            <a:b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- AISHWARYA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765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white line on a black circle&#10;&#10;Description automatically generated">
            <a:extLst>
              <a:ext uri="{FF2B5EF4-FFF2-40B4-BE49-F238E27FC236}">
                <a16:creationId xmlns:a16="http://schemas.microsoft.com/office/drawing/2014/main" id="{6F06614D-C533-3309-4E05-B40279D8243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5996" r="5996"/>
          <a:stretch>
            <a:fillRect/>
          </a:stretch>
        </p:blipFill>
        <p:spPr>
          <a:xfrm>
            <a:off x="1818645" y="2356666"/>
            <a:ext cx="2011670" cy="214466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72E51-877A-77FD-82C9-A1B5717AB136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8D66F761-7027-F18B-8BDF-31C7EECD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71600"/>
            <a:ext cx="7609081" cy="4388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B6BDD-C901-8D54-8840-9A8F5A51F100}"/>
              </a:ext>
            </a:extLst>
          </p:cNvPr>
          <p:cNvSpPr txBox="1"/>
          <p:nvPr/>
        </p:nvSpPr>
        <p:spPr>
          <a:xfrm>
            <a:off x="2824480" y="335280"/>
            <a:ext cx="2997200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35510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DEFINITION &amp; ALLOCATION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1909" y="3962682"/>
            <a:ext cx="2048864" cy="506399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Project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Manager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Technical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Lead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en-US" sz="1800" spc="-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Systems Analyst</a:t>
            </a:r>
          </a:p>
          <a:p>
            <a:r>
              <a:rPr lang="en-US" sz="1800" spc="-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Legal Advisor</a:t>
            </a:r>
            <a:endParaRPr lang="en-US" sz="1800" spc="-5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en-US" sz="1800" spc="-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Environmental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Consultant</a:t>
            </a:r>
            <a:endParaRPr lang="zh-CN" alt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139" y="2071326"/>
            <a:ext cx="1877575" cy="506399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Technology resource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07230" y="4253866"/>
            <a:ext cx="1877575" cy="506399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Financial Resources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Budget,</a:t>
            </a:r>
          </a:p>
          <a:p>
            <a:r>
              <a:rPr lang="en-US" sz="1800" spc="-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Financial Management Tools</a:t>
            </a:r>
            <a:endParaRPr lang="zh-CN" alt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0" y="4270211"/>
            <a:ext cx="1877575" cy="506399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Physical Resources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Office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Space,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Testing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Facilities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Training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Facilities</a:t>
            </a:r>
            <a:endParaRPr lang="zh-CN" alt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34717" y="2183875"/>
            <a:ext cx="1877575" cy="506399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Time Resources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Project</a:t>
            </a:r>
            <a:r>
              <a:rPr lang="en-US" sz="1800" spc="-1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Schedule,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Work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Hours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04519-33C1-DA61-9858-3858F30C7808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F27BD-69C2-AF0C-62CB-81F65D7EABD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959139" y="2714373"/>
            <a:ext cx="1877575" cy="1205058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Hardware, software, Networking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Infrastructure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B626B3-B8D3-6327-031D-7A477F29A52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67554" y="3429000"/>
            <a:ext cx="1877575" cy="506399"/>
          </a:xfrm>
        </p:spPr>
        <p:txBody>
          <a:bodyPr/>
          <a:lstStyle/>
          <a:p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Human</a:t>
            </a:r>
            <a:r>
              <a:rPr lang="en-US" sz="1800" b="1" spc="-3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Resources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9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0F565F-4EAF-5B71-354A-230EC318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40" y="158762"/>
            <a:ext cx="8747760" cy="1325563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RACI</a:t>
            </a:r>
            <a:r>
              <a:rPr lang="en-US" sz="3000" spc="-15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CHART</a:t>
            </a:r>
            <a:r>
              <a:rPr lang="en-US" sz="3000" spc="-5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30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52F638C-8EFB-37A5-5B67-6E8BE1F9897B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 dirty="0"/>
              <a:t>Guardian Eye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C17EA1-7B58-9FBE-DA13-F8FF60CB02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17</a:t>
            </a:fld>
            <a:endParaRPr lang="en-US" altLang="zh-CN" noProof="0" dirty="0"/>
          </a:p>
        </p:txBody>
      </p:sp>
      <p:pic>
        <p:nvPicPr>
          <p:cNvPr id="2" name="Picture 1" descr="A table of tasks with text&#10;&#10;Description automatically generated with medium confidence">
            <a:extLst>
              <a:ext uri="{FF2B5EF4-FFF2-40B4-BE49-F238E27FC236}">
                <a16:creationId xmlns:a16="http://schemas.microsoft.com/office/drawing/2014/main" id="{CB63C888-A462-32C7-D154-F166827FF2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15402"/>
            <a:ext cx="7770813" cy="47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B6FC8-961C-4714-BDA4-1A021D3CE57E}"/>
              </a:ext>
            </a:extLst>
          </p:cNvPr>
          <p:cNvSpPr txBox="1"/>
          <p:nvPr/>
        </p:nvSpPr>
        <p:spPr>
          <a:xfrm>
            <a:off x="3997950" y="2833469"/>
            <a:ext cx="777749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COST ESTIMATION</a:t>
            </a:r>
          </a:p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</a:p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 EVEN POINT</a:t>
            </a:r>
          </a:p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- SREEKAR</a:t>
            </a:r>
          </a:p>
        </p:txBody>
      </p:sp>
    </p:spTree>
    <p:extLst>
      <p:ext uri="{BB962C8B-B14F-4D97-AF65-F5344CB8AC3E}">
        <p14:creationId xmlns:p14="http://schemas.microsoft.com/office/powerpoint/2010/main" val="166427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472346"/>
            <a:ext cx="9702800" cy="1325563"/>
          </a:xfrm>
        </p:spPr>
        <p:txBody>
          <a:bodyPr/>
          <a:lstStyle/>
          <a:p>
            <a:r>
              <a:rPr lang="en-US" altLang="zh-CN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COST ESTIMATION </a:t>
            </a:r>
            <a:endParaRPr lang="en-US" sz="3000" dirty="0">
              <a:solidFill>
                <a:schemeClr val="accent6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4ED4C1F-910F-AB58-E7F0-67182AC2E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552451"/>
              </p:ext>
            </p:extLst>
          </p:nvPr>
        </p:nvGraphicFramePr>
        <p:xfrm>
          <a:off x="687647" y="1892300"/>
          <a:ext cx="6276724" cy="376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17192" y="2479164"/>
            <a:ext cx="4370249" cy="3505200"/>
          </a:xfrm>
        </p:spPr>
        <p:txBody>
          <a:bodyPr/>
          <a:lstStyle/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Priyanka Chaudhari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 Pranav </a:t>
            </a:r>
            <a:r>
              <a:rPr lang="en-US" sz="180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Gopisetty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Aishwarya </a:t>
            </a:r>
            <a:r>
              <a:rPr lang="en-US" sz="180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Chiluka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 </a:t>
            </a:r>
            <a:r>
              <a:rPr lang="en-US" sz="180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Bokka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Sravana Sri Burra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defTabSz="454274">
              <a:lnSpc>
                <a:spcPct val="115000"/>
              </a:lnSpc>
              <a:spcAft>
                <a:spcPts val="397"/>
              </a:spcAft>
            </a:pPr>
            <a:r>
              <a:rPr lang="en-US" sz="180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Sreekar</a:t>
            </a:r>
            <a:r>
              <a:rPr lang="en-US" sz="1800" kern="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Royal </a:t>
            </a:r>
            <a:r>
              <a:rPr lang="en-US" sz="1800" kern="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Pasupuleti</a:t>
            </a:r>
            <a:endParaRPr lang="en-US" sz="18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15115" r="15115"/>
          <a:stretch/>
        </p:blipFill>
        <p:spPr>
          <a:xfrm>
            <a:off x="6447620" y="690868"/>
            <a:ext cx="4668869" cy="4937772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97510" y="60530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5761" y="4172084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80251D-7D65-CF89-599B-5276041297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718" y="363079"/>
            <a:ext cx="7741195" cy="1021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4274">
              <a:lnSpc>
                <a:spcPct val="115000"/>
              </a:lnSpc>
              <a:spcAft>
                <a:spcPts val="397"/>
              </a:spcAft>
            </a:pPr>
            <a:r>
              <a:rPr lang="en-US" sz="2700" kern="1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 637 – IS PROJECT &amp; CHANGE MANAGEMENT</a:t>
            </a:r>
            <a:endParaRPr lang="en-US" sz="2700" kern="100" dirty="0">
              <a:solidFill>
                <a:schemeClr val="accent6">
                  <a:lumMod val="75000"/>
                  <a:lumOff val="25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1DD2A86-CC68-5DAD-CFF6-97911BC110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814841"/>
              </p:ext>
            </p:extLst>
          </p:nvPr>
        </p:nvGraphicFramePr>
        <p:xfrm>
          <a:off x="449970" y="1442720"/>
          <a:ext cx="6337300" cy="4276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354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B47D0-1FCC-F98A-7A73-C53E16D5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82938"/>
            <a:ext cx="9823998" cy="1325563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  <a:endParaRPr lang="en-US" sz="3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11530-B723-807B-9D3F-2A198AE0DE50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82C85-5A99-F264-FBA4-2BC86703C876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10" name="Picture 9" descr="A graph showing the cost of a company&#10;&#10;Description automatically generated with medium confidence">
            <a:extLst>
              <a:ext uri="{FF2B5EF4-FFF2-40B4-BE49-F238E27FC236}">
                <a16:creationId xmlns:a16="http://schemas.microsoft.com/office/drawing/2014/main" id="{84B8DF02-27AA-6A42-A99F-3F0016D3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209675"/>
            <a:ext cx="7034213" cy="47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9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28A5-BE4F-0ABA-4908-BFF2780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912" y="191499"/>
            <a:ext cx="10889796" cy="1418998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 EVEN POINT</a:t>
            </a:r>
            <a:endParaRPr lang="en-US" sz="3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0A407-75C6-BB14-9BD5-2830303D0A3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86A0C-2BA2-81EB-8711-C877A35F75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8" name="Picture 7" descr="A graph showing a break-even line&#10;&#10;Description automatically generated">
            <a:extLst>
              <a:ext uri="{FF2B5EF4-FFF2-40B4-BE49-F238E27FC236}">
                <a16:creationId xmlns:a16="http://schemas.microsoft.com/office/drawing/2014/main" id="{30FB7B62-6F79-AB3F-7588-E601E85E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3" y="1182148"/>
            <a:ext cx="6396037" cy="5119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402F9-02D9-6E61-1925-30400224C9FD}"/>
              </a:ext>
            </a:extLst>
          </p:cNvPr>
          <p:cNvSpPr txBox="1"/>
          <p:nvPr/>
        </p:nvSpPr>
        <p:spPr>
          <a:xfrm>
            <a:off x="7987004" y="1610497"/>
            <a:ext cx="37975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1. Per unit Retail = </a:t>
            </a:r>
            <a:r>
              <a:rPr lang="en-US" b="1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54.00 $ + Taxes</a:t>
            </a:r>
          </a:p>
          <a:p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2. Target to sell </a:t>
            </a:r>
            <a:r>
              <a:rPr lang="en-US" b="1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5250 units</a:t>
            </a:r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 to reach break even.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3.The break-even point is </a:t>
            </a:r>
            <a:r>
              <a:rPr 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less than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 the units sold (U), the company </a:t>
            </a:r>
            <a:r>
              <a:rPr 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makes a profit</a:t>
            </a:r>
          </a:p>
        </p:txBody>
      </p:sp>
    </p:spTree>
    <p:extLst>
      <p:ext uri="{BB962C8B-B14F-4D97-AF65-F5344CB8AC3E}">
        <p14:creationId xmlns:p14="http://schemas.microsoft.com/office/powerpoint/2010/main" val="331499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933645-B416-7BCE-BDDF-9545CC76AE02}"/>
              </a:ext>
            </a:extLst>
          </p:cNvPr>
          <p:cNvSpPr txBox="1">
            <a:spLocks/>
          </p:cNvSpPr>
          <p:nvPr/>
        </p:nvSpPr>
        <p:spPr>
          <a:xfrm>
            <a:off x="3880361" y="1229995"/>
            <a:ext cx="9530839" cy="3760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4C7E6-02CB-A361-D0E9-4B368B6BE5FD}"/>
              </a:ext>
            </a:extLst>
          </p:cNvPr>
          <p:cNvSpPr txBox="1"/>
          <p:nvPr/>
        </p:nvSpPr>
        <p:spPr>
          <a:xfrm>
            <a:off x="4109657" y="2706191"/>
            <a:ext cx="73138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  <a:p>
            <a:r>
              <a:rPr lang="en-US" sz="28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RISK ASSESSMENT  </a:t>
            </a:r>
            <a:br>
              <a:rPr lang="en-US" sz="18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</a:t>
            </a:r>
            <a:r>
              <a:rPr 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PRIYANKA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875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BFD0-C9EA-F8C3-EDCD-DAB7547D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89" y="447218"/>
            <a:ext cx="10889796" cy="1418998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45AF-39B0-9D37-EEB9-93A08BA482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85C65-9480-2155-B236-0167F8D9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10" y="1306701"/>
            <a:ext cx="7860850" cy="50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93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54CE-D480-B615-29C8-85905405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1" y="325121"/>
            <a:ext cx="6788269" cy="1294754"/>
          </a:xfrm>
        </p:spPr>
        <p:txBody>
          <a:bodyPr/>
          <a:lstStyle/>
          <a:p>
            <a:r>
              <a:rPr lang="en-US" sz="30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RISK ASSESSMENT  </a:t>
            </a:r>
            <a:br>
              <a:rPr lang="en-US" sz="30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US" sz="3000" dirty="0">
              <a:solidFill>
                <a:schemeClr val="accent6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D041D-E7BE-273C-7930-686D8209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1229360"/>
            <a:ext cx="9288780" cy="53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100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>
          <a:xfrm>
            <a:off x="1402090" y="2143725"/>
            <a:ext cx="1886360" cy="2144668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FDA2D-409C-B7BF-D2DB-12CD891E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0" y="1563329"/>
            <a:ext cx="9787470" cy="3673899"/>
          </a:xfrm>
        </p:spPr>
        <p:txBody>
          <a:bodyPr/>
          <a:lstStyle/>
          <a:p>
            <a:pPr lvl="0">
              <a:lnSpc>
                <a:spcPct val="107000"/>
              </a:lnSpc>
            </a:pPr>
            <a:br>
              <a:rPr lang="en-US" sz="32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br>
              <a:rPr lang="en-US" sz="32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br>
              <a:rPr lang="en-US" sz="32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WIREFRAMES</a:t>
            </a:r>
            <a:b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COMPETITION STATISTICS</a:t>
            </a:r>
            <a:b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MARKET TREND </a:t>
            </a:r>
            <a:b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SUCCESS STRATEGY</a:t>
            </a:r>
            <a:b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CONCLUSION</a:t>
            </a:r>
            <a:br>
              <a:rPr lang="en-US" sz="28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200" kern="1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          -</a:t>
            </a:r>
            <a:r>
              <a:rPr lang="en-US" sz="32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PRANAV</a:t>
            </a:r>
            <a:r>
              <a:rPr lang="en-US" sz="3200" b="1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br>
              <a:rPr lang="en-US" sz="3200" kern="1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641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BFD0-C9EA-F8C3-EDCD-DAB7547D0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172898"/>
            <a:ext cx="10889796" cy="1097102"/>
          </a:xfrm>
        </p:spPr>
        <p:txBody>
          <a:bodyPr/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000" kern="100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WIRE FRAMES OF APPLICATION</a:t>
            </a:r>
            <a:endParaRPr lang="en-US" sz="3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45AF-39B0-9D37-EEB9-93A08BA482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3D933ACF-46B7-539D-0382-827ABC88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591" y="1167942"/>
            <a:ext cx="5293360" cy="54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9218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45AF-39B0-9D37-EEB9-93A08BA482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pic>
        <p:nvPicPr>
          <p:cNvPr id="6" name="Picture 5" descr="A map with a gps navigator&#10;&#10;Description automatically generated with medium confidence">
            <a:extLst>
              <a:ext uri="{FF2B5EF4-FFF2-40B4-BE49-F238E27FC236}">
                <a16:creationId xmlns:a16="http://schemas.microsoft.com/office/drawing/2014/main" id="{B76272B4-D54D-15DF-F8F0-E52DA4DB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195856"/>
            <a:ext cx="8260080" cy="5046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D354E3-7E79-A8AC-158A-423ABB553B8E}"/>
              </a:ext>
            </a:extLst>
          </p:cNvPr>
          <p:cNvSpPr txBox="1"/>
          <p:nvPr/>
        </p:nvSpPr>
        <p:spPr>
          <a:xfrm>
            <a:off x="195580" y="172276"/>
            <a:ext cx="9212580" cy="887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000" b="1" kern="100" dirty="0">
                <a:solidFill>
                  <a:srgbClr val="156082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WEB APPLICATION SAMPLE WIRE FRAME</a:t>
            </a:r>
            <a:endParaRPr lang="en-US" sz="3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9851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7D4E3-E017-C091-D288-C6E2FBC745A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FC5B-C823-75D5-0AE2-A59DD7989F2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6F40-3C12-D079-259D-87EF2883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274955"/>
            <a:ext cx="5618479" cy="61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1640" y="2815635"/>
            <a:ext cx="2204720" cy="1070829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10" y="555648"/>
            <a:ext cx="4284580" cy="5056876"/>
          </a:xfrm>
          <a:blipFill>
            <a:blip r:embed="rId4"/>
            <a:stretch>
              <a:fillRect/>
            </a:stretch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A0F04-CE12-B9A9-2348-469AF9EC82C9}"/>
              </a:ext>
            </a:extLst>
          </p:cNvPr>
          <p:cNvSpPr txBox="1"/>
          <p:nvPr/>
        </p:nvSpPr>
        <p:spPr>
          <a:xfrm>
            <a:off x="5496911" y="1536174"/>
            <a:ext cx="5801710" cy="44012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INTRODUCTION             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FEASIBILITY STUDY     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PURPOSE &amp; SCOPE        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CHARTER &amp; PHASES    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STAKEHOLDER ANALYSIS &amp; GROUP DEFINITIONS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PROCESS METHODOLOGY &amp; TIMELINE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RESOURCE DEFINITION &amp; ALLOCATION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PROJECT COST ESTIMATE &amp; BEA/ROI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QUALITY ASSURANCE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RISK ASSESSMENT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GLOBAL MARKET TREND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FUTURE MARKET TREND                               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B80C6-5EA8-13E3-BD86-B2293B5F3AE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7013F-AB74-15B4-8DD2-370FAB7620E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6E8A36-DF61-4F4A-786F-BAF52280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" y="132735"/>
            <a:ext cx="6329679" cy="60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45AF-39B0-9D37-EEB9-93A08BA482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58378CA-C55B-45AF-66A7-27735D3E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80" y="442453"/>
            <a:ext cx="6224587" cy="58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28A5-BE4F-0ABA-4908-BFF278042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96" y="254203"/>
            <a:ext cx="10889796" cy="1418998"/>
          </a:xfrm>
        </p:spPr>
        <p:txBody>
          <a:bodyPr/>
          <a:lstStyle/>
          <a:p>
            <a:r>
              <a:rPr lang="en-US" sz="32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Success through Break Even Analysis</a:t>
            </a:r>
            <a:endParaRPr lang="en-US" sz="3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86A0C-2BA2-81EB-8711-C877A35F75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8" name="Picture 7" descr="A graph showing a break-even line&#10;&#10;Description automatically generated">
            <a:extLst>
              <a:ext uri="{FF2B5EF4-FFF2-40B4-BE49-F238E27FC236}">
                <a16:creationId xmlns:a16="http://schemas.microsoft.com/office/drawing/2014/main" id="{30FB7B62-6F79-AB3F-7588-E601E85E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0" y="1098173"/>
            <a:ext cx="6396037" cy="5119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04EF5-EC72-F04A-D2AD-1126E38C50D8}"/>
              </a:ext>
            </a:extLst>
          </p:cNvPr>
          <p:cNvSpPr txBox="1"/>
          <p:nvPr/>
        </p:nvSpPr>
        <p:spPr>
          <a:xfrm>
            <a:off x="7112207" y="1473982"/>
            <a:ext cx="5079793" cy="26161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1. Per unit Retail = </a:t>
            </a:r>
            <a:r>
              <a:rPr lang="en-US" b="1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54.00 $ + Taxes</a:t>
            </a:r>
          </a:p>
          <a:p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2. Target to sell </a:t>
            </a:r>
            <a:r>
              <a:rPr lang="en-US" b="1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5250 units</a:t>
            </a:r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system-ui"/>
              </a:rPr>
              <a:t> to reach break even. 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3.The break-even point is </a:t>
            </a:r>
            <a:r>
              <a:rPr 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less than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 the units sold (U), the company </a:t>
            </a:r>
            <a:r>
              <a:rPr lang="en-US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makes a profit</a:t>
            </a:r>
          </a:p>
          <a:p>
            <a:endParaRPr lang="en-US" dirty="0">
              <a:solidFill>
                <a:srgbClr val="212529"/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sz="2000" b="1" i="0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system-ui"/>
              </a:rPr>
              <a:t>Sale </a:t>
            </a:r>
            <a:r>
              <a:rPr lang="en-US" sz="2000" b="1" i="0" dirty="0">
                <a:effectLst/>
                <a:highlight>
                  <a:srgbClr val="C0C0C0"/>
                </a:highlight>
                <a:latin typeface="system-ui"/>
              </a:rPr>
              <a:t>Target</a:t>
            </a:r>
            <a:r>
              <a:rPr lang="en-US" sz="2000" b="1" i="0" dirty="0">
                <a:solidFill>
                  <a:srgbClr val="212529"/>
                </a:solidFill>
                <a:effectLst/>
                <a:highlight>
                  <a:srgbClr val="C0C0C0"/>
                </a:highlight>
                <a:latin typeface="system-ui"/>
              </a:rPr>
              <a:t> 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solidFill>
                <a:srgbClr val="212529"/>
              </a:solidFill>
              <a:highlight>
                <a:srgbClr val="FFFFFF"/>
              </a:highlight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5C188-E8C9-766F-2A4B-CE9E08E5BF67}"/>
              </a:ext>
            </a:extLst>
          </p:cNvPr>
          <p:cNvSpPr txBox="1"/>
          <p:nvPr/>
        </p:nvSpPr>
        <p:spPr>
          <a:xfrm>
            <a:off x="6511715" y="1025561"/>
            <a:ext cx="528448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Key Highlights: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solidFill>
                <a:srgbClr val="212529"/>
              </a:solidFill>
              <a:highlight>
                <a:srgbClr val="FFFFFF"/>
              </a:highlight>
              <a:latin typeface="system-ui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D08F22-EBCF-7A90-377C-B1D6AC34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11" y="3469378"/>
            <a:ext cx="4862196" cy="16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6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45BF-B422-B8C6-26A5-52E5D7A4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73" y="389798"/>
            <a:ext cx="10889796" cy="1418998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COMPETITION STATISTICS</a:t>
            </a:r>
            <a:endParaRPr lang="en-US" sz="3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DB047-BE25-1987-1762-52E72581B45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82E18-19D1-222D-06B2-C01777F5E46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7" name="Picture 6" descr="A graph of sales and a number of sales&#10;&#10;Description automatically generated with medium confidence">
            <a:extLst>
              <a:ext uri="{FF2B5EF4-FFF2-40B4-BE49-F238E27FC236}">
                <a16:creationId xmlns:a16="http://schemas.microsoft.com/office/drawing/2014/main" id="{7A9B3C1D-8BC8-8C4F-C02E-C07356754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49" y="1091381"/>
            <a:ext cx="8562148" cy="47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4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6C058-30CA-FD74-B3DE-FCBF1E9CD1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B6955-3DEC-4E07-55D3-FDFD7EE9DC5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E57027-EAF1-65CC-5D6B-8262A283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19" y="274955"/>
            <a:ext cx="10890250" cy="1417637"/>
          </a:xfrm>
        </p:spPr>
        <p:txBody>
          <a:bodyPr/>
          <a:lstStyle/>
          <a:p>
            <a:r>
              <a:rPr lang="en-US" dirty="0"/>
              <a:t>OUR KEY COMPETITORS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22EA0F-3179-C9AD-E4C3-AC6264C1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79" y="1116107"/>
            <a:ext cx="9102124" cy="49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72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BEAD-08AE-DD12-9A71-0FF5449F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</p:spPr>
        <p:txBody>
          <a:bodyPr anchor="t">
            <a:norm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HIGHLIGHTS OVER COMPETITION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E7ABB-A071-DB11-ABEB-3925988318C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CC2CE-0550-8A07-C490-FC5395A6D4D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35</a:t>
            </a:fld>
            <a:endParaRPr lang="en-US" altLang="zh-CN"/>
          </a:p>
        </p:txBody>
      </p:sp>
      <p:graphicFrame>
        <p:nvGraphicFramePr>
          <p:cNvPr id="7" name="Table Placeholder 2">
            <a:extLst>
              <a:ext uri="{FF2B5EF4-FFF2-40B4-BE49-F238E27FC236}">
                <a16:creationId xmlns:a16="http://schemas.microsoft.com/office/drawing/2014/main" id="{2AD04968-9F22-304F-AB56-F93EF95DC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916873"/>
              </p:ext>
            </p:extLst>
          </p:nvPr>
        </p:nvGraphicFramePr>
        <p:xfrm>
          <a:off x="581709" y="1614198"/>
          <a:ext cx="10889796" cy="431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9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6866-41BE-84C3-A0E8-A0AAA22B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506285"/>
            <a:ext cx="10889796" cy="1418998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MARKET TRENDS </a:t>
            </a:r>
            <a:endParaRPr lang="en-US" sz="3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E604-0D5F-8F3C-243F-E30AE108BF1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840A7-9FCB-0BBF-750A-74904DE05D9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7" name="Picture 6" descr="A graph of a camera market&#10;&#10;Description automatically generated with medium confidence">
            <a:extLst>
              <a:ext uri="{FF2B5EF4-FFF2-40B4-BE49-F238E27FC236}">
                <a16:creationId xmlns:a16="http://schemas.microsoft.com/office/drawing/2014/main" id="{837D3CDA-939E-175A-3D7C-951EE9D4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268362"/>
            <a:ext cx="9026766" cy="45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5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319" y="948031"/>
            <a:ext cx="4518122" cy="740876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24748" y="1917014"/>
            <a:ext cx="5769972" cy="361002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Effective stakeholder management is critical for project success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Robust quality assurance practices ensure high project standards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Thorough risk assessment helps identify and mitigate potential threats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Cohesive team membership fosters collaboration and accountability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Tailored communication strategies address stakeholder needs and concerns</a:t>
            </a:r>
            <a:endParaRPr lang="en-US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2629311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Everyone and Professor for the help!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9" y="703280"/>
            <a:ext cx="5117162" cy="1325563"/>
          </a:xfrm>
        </p:spPr>
        <p:txBody>
          <a:bodyPr/>
          <a:lstStyle/>
          <a:p>
            <a:r>
              <a:rPr lang="en-US" altLang="zh-CN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000" dirty="0">
              <a:solidFill>
                <a:schemeClr val="accent6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1647" y="409902"/>
            <a:ext cx="5544224" cy="5475889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0625B-B374-A466-FC8C-91E363397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54" y="1944414"/>
            <a:ext cx="5257800" cy="44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933645-B416-7BCE-BDDF-9545CC76AE02}"/>
              </a:ext>
            </a:extLst>
          </p:cNvPr>
          <p:cNvSpPr txBox="1">
            <a:spLocks/>
          </p:cNvSpPr>
          <p:nvPr/>
        </p:nvSpPr>
        <p:spPr>
          <a:xfrm>
            <a:off x="3839721" y="2677113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b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-PRIYANKA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14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889796" cy="1115434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A954002-F8C4-FA36-8F5B-2ABC88E78BB7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person with a mask&#10;&#10;Description automatically generated">
            <a:extLst>
              <a:ext uri="{FF2B5EF4-FFF2-40B4-BE49-F238E27FC236}">
                <a16:creationId xmlns:a16="http://schemas.microsoft.com/office/drawing/2014/main" id="{728FBF70-2052-7395-BED6-EF7E0D3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22511"/>
            <a:ext cx="10889795" cy="4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ogo for a company&#10;&#10;Description automatically generated">
            <a:extLst>
              <a:ext uri="{FF2B5EF4-FFF2-40B4-BE49-F238E27FC236}">
                <a16:creationId xmlns:a16="http://schemas.microsoft.com/office/drawing/2014/main" id="{3161CF9B-85A1-876E-DB58-30542E107FE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693" r="14693"/>
          <a:stretch>
            <a:fillRect/>
          </a:stretch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9EEE62-15DF-43AB-98D7-0146C7AF7DB3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933645-B416-7BCE-BDDF-9545CC76AE02}"/>
              </a:ext>
            </a:extLst>
          </p:cNvPr>
          <p:cNvSpPr txBox="1">
            <a:spLocks/>
          </p:cNvSpPr>
          <p:nvPr/>
        </p:nvSpPr>
        <p:spPr>
          <a:xfrm>
            <a:off x="4083561" y="1687195"/>
            <a:ext cx="9530839" cy="3760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&amp; SCOPE </a:t>
            </a:r>
          </a:p>
          <a:p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</a:p>
          <a:p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METHODOLOGY</a:t>
            </a:r>
            <a:b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- </a:t>
            </a: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456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&amp; SCOPE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Guardian Eye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3238298-00FC-AD92-D92C-4653F9DB2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036873"/>
              </p:ext>
            </p:extLst>
          </p:nvPr>
        </p:nvGraphicFramePr>
        <p:xfrm>
          <a:off x="1737360" y="1828800"/>
          <a:ext cx="8564880" cy="4307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760" y="100965"/>
            <a:ext cx="8117840" cy="1325563"/>
          </a:xfrm>
        </p:spPr>
        <p:txBody>
          <a:bodyPr/>
          <a:lstStyle/>
          <a:p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pic>
        <p:nvPicPr>
          <p:cNvPr id="24" name="Picture 23" descr="A diagram of a diagram&#10;&#10;Description automatically generated">
            <a:extLst>
              <a:ext uri="{FF2B5EF4-FFF2-40B4-BE49-F238E27FC236}">
                <a16:creationId xmlns:a16="http://schemas.microsoft.com/office/drawing/2014/main" id="{5400B314-421B-C767-6BA9-4F470C552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55128"/>
            <a:ext cx="6604000" cy="45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2452</TotalTime>
  <Words>670</Words>
  <Application>Microsoft Office PowerPoint</Application>
  <PresentationFormat>Widescreen</PresentationFormat>
  <Paragraphs>174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等线</vt:lpstr>
      <vt:lpstr>Abadi</vt:lpstr>
      <vt:lpstr>Aptos</vt:lpstr>
      <vt:lpstr>Arial</vt:lpstr>
      <vt:lpstr>Calibri</vt:lpstr>
      <vt:lpstr>Posterama</vt:lpstr>
      <vt:lpstr>Posterama Text Black</vt:lpstr>
      <vt:lpstr>Posterama Text SemiBold</vt:lpstr>
      <vt:lpstr>Symbol</vt:lpstr>
      <vt:lpstr>system-ui</vt:lpstr>
      <vt:lpstr>Times New Roman</vt:lpstr>
      <vt:lpstr>Custom​​</vt:lpstr>
      <vt:lpstr> GUARDIAN EYE </vt:lpstr>
      <vt:lpstr>IS 637 – IS PROJECT &amp; CHANGE MANAGEMENT</vt:lpstr>
      <vt:lpstr>PowerPoint Presentation</vt:lpstr>
      <vt:lpstr>INTRODUCTION</vt:lpstr>
      <vt:lpstr>PowerPoint Presentation</vt:lpstr>
      <vt:lpstr>FEASIBILITY STUDY</vt:lpstr>
      <vt:lpstr>PowerPoint Presentation</vt:lpstr>
      <vt:lpstr>PURPOSE &amp; SCOPE </vt:lpstr>
      <vt:lpstr> PHASES </vt:lpstr>
      <vt:lpstr>PROCESS METHODOLOGY </vt:lpstr>
      <vt:lpstr>PowerPoint Presentation</vt:lpstr>
      <vt:lpstr>STAKEHOLDER MATRIX </vt:lpstr>
      <vt:lpstr>PowerPoint Presentation</vt:lpstr>
      <vt:lpstr>PowerPoint Presentation</vt:lpstr>
      <vt:lpstr>PowerPoint Presentation</vt:lpstr>
      <vt:lpstr>RESOURCE DEFINITION &amp; ALLOCATION </vt:lpstr>
      <vt:lpstr>RACI CHART </vt:lpstr>
      <vt:lpstr>PowerPoint Presentation</vt:lpstr>
      <vt:lpstr>PROJECT COST ESTIMATION </vt:lpstr>
      <vt:lpstr>PowerPoint Presentation</vt:lpstr>
      <vt:lpstr>COMPARISION</vt:lpstr>
      <vt:lpstr>BREAK EVEN POINT</vt:lpstr>
      <vt:lpstr>PowerPoint Presentation</vt:lpstr>
      <vt:lpstr>QUALITY ASSURANCE </vt:lpstr>
      <vt:lpstr>RISK ASSESSMENT   </vt:lpstr>
      <vt:lpstr>   WIREFRAMES COMPETITION STATISTICS MARKET TREND  SUCCESS STRATEGY CONCLUSION                                                                - PRANAV   </vt:lpstr>
      <vt:lpstr>WIRE FRAMES OF APPLICATION</vt:lpstr>
      <vt:lpstr>PowerPoint Presentation</vt:lpstr>
      <vt:lpstr>PowerPoint Presentation</vt:lpstr>
      <vt:lpstr>PowerPoint Presentation</vt:lpstr>
      <vt:lpstr>PowerPoint Presentation</vt:lpstr>
      <vt:lpstr>Project Success through Break Even Analysis</vt:lpstr>
      <vt:lpstr>OUR COMPETITION STATISTICS</vt:lpstr>
      <vt:lpstr>OUR KEY COMPETITORS</vt:lpstr>
      <vt:lpstr>KEY HIGHLIGHTS OVER COMPETITION</vt:lpstr>
      <vt:lpstr>FUTURE MARKET TRENDS </vt:lpstr>
      <vt:lpstr>CONCLUSION </vt:lpstr>
      <vt:lpstr>We would like to  Thank Everyone and Professor for the help!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637 – IS Project &amp; Change Management</dc:title>
  <dc:creator>sravana sri</dc:creator>
  <cp:lastModifiedBy>Sreekar P</cp:lastModifiedBy>
  <cp:revision>258</cp:revision>
  <dcterms:created xsi:type="dcterms:W3CDTF">2024-04-29T22:08:46Z</dcterms:created>
  <dcterms:modified xsi:type="dcterms:W3CDTF">2024-05-03T16:02:39Z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